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embeddedFontLst>
    <p:embeddedFont>
      <p:font typeface="Algerian" panose="04020705040A02060702" pitchFamily="82" charset="0"/>
      <p:regular r:id="rId22"/>
    </p:embeddedFont>
    <p:embeddedFont>
      <p:font typeface="Calibri" panose="020F0502020204030204" pitchFamily="34" charset="0"/>
      <p:regular r:id="rId23"/>
      <p:bold r:id="rId24"/>
      <p:italic r:id="rId25"/>
      <p:boldItalic r:id="rId26"/>
    </p:embeddedFont>
    <p:embeddedFont>
      <p:font typeface="Candara" panose="020E050203030302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TI0bJ6Ox7aBX3TpxMS4JglsUG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E26DCB-7113-4ADB-AE9F-DC9073192BE1}">
  <a:tblStyle styleId="{1BE26DCB-7113-4ADB-AE9F-DC9073192BE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cb8a2b281e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cb8a2b281e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3" name="Google Shape;26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0" name="Google Shape;2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453bc1dc3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d453bc1dc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9ea22be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c9ea22be7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445fb17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d445fb172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Pritpal.thind@sonarinformatic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8407152" y="286350"/>
            <a:ext cx="3662447" cy="1151833"/>
          </a:xfrm>
          <a:prstGeom prst="rect">
            <a:avLst/>
          </a:prstGeom>
          <a:noFill/>
          <a:ln>
            <a:noFill/>
          </a:ln>
        </p:spPr>
      </p:pic>
      <p:sp>
        <p:nvSpPr>
          <p:cNvPr id="85" name="Google Shape;85;p1"/>
          <p:cNvSpPr txBox="1">
            <a:spLocks noGrp="1"/>
          </p:cNvSpPr>
          <p:nvPr>
            <p:ph type="ctrTitle"/>
          </p:nvPr>
        </p:nvSpPr>
        <p:spPr>
          <a:xfrm>
            <a:off x="1356200" y="477800"/>
            <a:ext cx="9168600" cy="4168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ndara"/>
              <a:buNone/>
            </a:pPr>
            <a:r>
              <a:rPr lang="en-US" sz="6000" b="1" dirty="0">
                <a:solidFill>
                  <a:schemeClr val="dk1"/>
                </a:solidFill>
                <a:latin typeface="Candara"/>
                <a:ea typeface="Candara"/>
                <a:cs typeface="Candara"/>
                <a:sym typeface="Candara"/>
              </a:rPr>
              <a:t>GP CPCS </a:t>
            </a:r>
            <a:br>
              <a:rPr lang="en-US" sz="6000" b="1" dirty="0">
                <a:solidFill>
                  <a:schemeClr val="dk1"/>
                </a:solidFill>
                <a:latin typeface="Candara"/>
                <a:ea typeface="Candara"/>
                <a:cs typeface="Candara"/>
                <a:sym typeface="Candara"/>
              </a:rPr>
            </a:br>
            <a:r>
              <a:rPr lang="en-US" sz="2700" b="1" dirty="0">
                <a:solidFill>
                  <a:schemeClr val="dk1"/>
                </a:solidFill>
                <a:latin typeface="Candara"/>
                <a:ea typeface="Candara"/>
                <a:cs typeface="Candara"/>
                <a:sym typeface="Candara"/>
              </a:rPr>
              <a:t>General  Practice  referral pathway to the NHS </a:t>
            </a:r>
            <a:br>
              <a:rPr lang="en-US" sz="2700" b="1" dirty="0">
                <a:solidFill>
                  <a:schemeClr val="dk1"/>
                </a:solidFill>
                <a:latin typeface="Candara"/>
                <a:ea typeface="Candara"/>
                <a:cs typeface="Candara"/>
                <a:sym typeface="Candara"/>
              </a:rPr>
            </a:br>
            <a:r>
              <a:rPr lang="en-US" sz="2700" b="1" dirty="0">
                <a:solidFill>
                  <a:schemeClr val="dk1"/>
                </a:solidFill>
                <a:latin typeface="Candara"/>
                <a:ea typeface="Candara"/>
                <a:cs typeface="Candara"/>
                <a:sym typeface="Candara"/>
              </a:rPr>
              <a:t>Community Pharmacy Consultation Service </a:t>
            </a:r>
            <a:br>
              <a:rPr lang="en-US" sz="2700" b="1" dirty="0">
                <a:solidFill>
                  <a:schemeClr val="dk1"/>
                </a:solidFill>
                <a:latin typeface="Candara"/>
                <a:ea typeface="Candara"/>
                <a:cs typeface="Candara"/>
                <a:sym typeface="Candara"/>
              </a:rPr>
            </a:br>
            <a:br>
              <a:rPr lang="en-US" sz="2700" b="1" dirty="0">
                <a:solidFill>
                  <a:schemeClr val="dk1"/>
                </a:solidFill>
                <a:latin typeface="Candara"/>
                <a:ea typeface="Candara"/>
                <a:cs typeface="Candara"/>
                <a:sym typeface="Candara"/>
              </a:rPr>
            </a:br>
            <a:r>
              <a:rPr lang="en-US" sz="3200" b="1" dirty="0">
                <a:latin typeface="Candara"/>
                <a:ea typeface="Candara"/>
                <a:cs typeface="Candara"/>
                <a:sym typeface="Candara"/>
              </a:rPr>
              <a:t>PCN INTRODUCTION</a:t>
            </a:r>
            <a:endParaRPr sz="3200" b="1" dirty="0">
              <a:latin typeface="Candara"/>
              <a:ea typeface="Candara"/>
              <a:cs typeface="Candara"/>
              <a:sym typeface="Candara"/>
            </a:endParaRPr>
          </a:p>
        </p:txBody>
      </p:sp>
      <p:sp>
        <p:nvSpPr>
          <p:cNvPr id="86" name="Google Shape;86;p1"/>
          <p:cNvSpPr txBox="1"/>
          <p:nvPr/>
        </p:nvSpPr>
        <p:spPr>
          <a:xfrm>
            <a:off x="4019878" y="4442075"/>
            <a:ext cx="4589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800" b="1" i="0" u="none" strike="noStrike" cap="none">
                <a:solidFill>
                  <a:schemeClr val="dk1"/>
                </a:solidFill>
                <a:latin typeface="Candara"/>
                <a:ea typeface="Candara"/>
                <a:cs typeface="Candara"/>
                <a:sym typeface="Candara"/>
              </a:rPr>
              <a:t> </a:t>
            </a:r>
            <a:endParaRPr sz="2800" b="1" i="0" u="none" strike="noStrike" cap="none">
              <a:solidFill>
                <a:schemeClr val="dk1"/>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406942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ndara"/>
              <a:buNone/>
            </a:pPr>
            <a:r>
              <a:rPr lang="en-US" sz="3600" b="1">
                <a:latin typeface="Candara"/>
                <a:ea typeface="Candara"/>
                <a:cs typeface="Candara"/>
                <a:sym typeface="Candara"/>
              </a:rPr>
              <a:t>GP CPCS – Training   </a:t>
            </a:r>
            <a:endParaRPr sz="3600"/>
          </a:p>
        </p:txBody>
      </p:sp>
      <p:sp>
        <p:nvSpPr>
          <p:cNvPr id="189" name="Google Shape;189;p6"/>
          <p:cNvSpPr txBox="1">
            <a:spLocks noGrp="1"/>
          </p:cNvSpPr>
          <p:nvPr>
            <p:ph type="body" idx="1"/>
          </p:nvPr>
        </p:nvSpPr>
        <p:spPr>
          <a:xfrm>
            <a:off x="760764" y="1125013"/>
            <a:ext cx="10718474" cy="5446641"/>
          </a:xfrm>
          <a:prstGeom prst="rect">
            <a:avLst/>
          </a:prstGeom>
          <a:noFill/>
          <a:ln>
            <a:noFill/>
          </a:ln>
        </p:spPr>
        <p:txBody>
          <a:bodyPr spcFirstLastPara="1" wrap="square" lIns="91425" tIns="45700" rIns="91425" bIns="45700" anchor="t" anchorCtr="0">
            <a:normAutofit/>
          </a:bodyPr>
          <a:lstStyle/>
          <a:p>
            <a:pPr marL="457200" lvl="0" indent="-457200" algn="just" rtl="0">
              <a:lnSpc>
                <a:spcPct val="90000"/>
              </a:lnSpc>
              <a:spcBef>
                <a:spcPts val="0"/>
              </a:spcBef>
              <a:spcAft>
                <a:spcPts val="0"/>
              </a:spcAft>
              <a:buSzPts val="1800"/>
              <a:buChar char="•"/>
            </a:pPr>
            <a:r>
              <a:rPr lang="en-US" sz="2400">
                <a:latin typeface="Candara"/>
                <a:ea typeface="Candara"/>
                <a:cs typeface="Candara"/>
                <a:sym typeface="Candara"/>
              </a:rPr>
              <a:t>Training to be provided to all reception staff and others via webinar (Recorded webinar available to be viewed anytime) to understand conditions and the use of the Sonar GPCPCS materials and the IT system.</a:t>
            </a:r>
            <a:endParaRPr/>
          </a:p>
          <a:p>
            <a:pPr marL="0" lvl="0" indent="0" algn="just" rtl="0">
              <a:lnSpc>
                <a:spcPct val="90000"/>
              </a:lnSpc>
              <a:spcBef>
                <a:spcPts val="0"/>
              </a:spcBef>
              <a:spcAft>
                <a:spcPts val="0"/>
              </a:spcAft>
              <a:buSzPts val="1800"/>
              <a:buNone/>
            </a:pPr>
            <a:r>
              <a:rPr lang="en-US" sz="2400">
                <a:latin typeface="Candara"/>
                <a:ea typeface="Candara"/>
                <a:cs typeface="Candara"/>
                <a:sym typeface="Candara"/>
              </a:rPr>
              <a:t> </a:t>
            </a:r>
            <a:endParaRPr/>
          </a:p>
          <a:p>
            <a:pPr marL="457200" lvl="0" indent="-457200" algn="l" rtl="0">
              <a:lnSpc>
                <a:spcPct val="90000"/>
              </a:lnSpc>
              <a:spcBef>
                <a:spcPts val="0"/>
              </a:spcBef>
              <a:spcAft>
                <a:spcPts val="0"/>
              </a:spcAft>
              <a:buSzPts val="1800"/>
              <a:buChar char="•"/>
            </a:pPr>
            <a:r>
              <a:rPr lang="en-US" sz="2400">
                <a:latin typeface="Candara"/>
                <a:ea typeface="Candara"/>
                <a:cs typeface="Candara"/>
                <a:sym typeface="Candara"/>
              </a:rPr>
              <a:t>No additional Costs to GP or PCN for GPCPCS ( Integration funding may be applied for with PCN support).</a:t>
            </a:r>
            <a:endParaRPr/>
          </a:p>
          <a:p>
            <a:pPr marL="0" lvl="0" indent="0" algn="just" rtl="0">
              <a:lnSpc>
                <a:spcPct val="90000"/>
              </a:lnSpc>
              <a:spcBef>
                <a:spcPts val="0"/>
              </a:spcBef>
              <a:spcAft>
                <a:spcPts val="0"/>
              </a:spcAft>
              <a:buSzPts val="1800"/>
              <a:buNone/>
            </a:pPr>
            <a:endParaRPr sz="2400">
              <a:latin typeface="Candara"/>
              <a:ea typeface="Candara"/>
              <a:cs typeface="Candara"/>
              <a:sym typeface="Candara"/>
            </a:endParaRPr>
          </a:p>
          <a:p>
            <a:pPr marL="457200" lvl="0" indent="-457200" algn="just" rtl="0">
              <a:lnSpc>
                <a:spcPct val="90000"/>
              </a:lnSpc>
              <a:spcBef>
                <a:spcPts val="0"/>
              </a:spcBef>
              <a:spcAft>
                <a:spcPts val="0"/>
              </a:spcAft>
              <a:buSzPts val="1800"/>
              <a:buChar char="•"/>
            </a:pPr>
            <a:r>
              <a:rPr lang="en-US" sz="2400">
                <a:latin typeface="Candara"/>
                <a:ea typeface="Candara"/>
                <a:cs typeface="Candara"/>
                <a:sym typeface="Candara"/>
              </a:rPr>
              <a:t>Easy to use   flip charts to be   available on reception counter, with medical conditions </a:t>
            </a:r>
            <a:r>
              <a:rPr lang="en-US" sz="2400"/>
              <a:t>which can and cannot be referred to the pharmacies.</a:t>
            </a:r>
            <a:endParaRPr/>
          </a:p>
          <a:p>
            <a:pPr marL="0" lvl="0" indent="0" algn="l" rtl="0">
              <a:lnSpc>
                <a:spcPct val="90000"/>
              </a:lnSpc>
              <a:spcBef>
                <a:spcPts val="1000"/>
              </a:spcBef>
              <a:spcAft>
                <a:spcPts val="0"/>
              </a:spcAft>
              <a:buSzPts val="1800"/>
              <a:buNone/>
            </a:pPr>
            <a:endParaRPr/>
          </a:p>
        </p:txBody>
      </p:sp>
      <p:graphicFrame>
        <p:nvGraphicFramePr>
          <p:cNvPr id="190" name="Google Shape;190;p6"/>
          <p:cNvGraphicFramePr/>
          <p:nvPr/>
        </p:nvGraphicFramePr>
        <p:xfrm>
          <a:off x="976501" y="4651494"/>
          <a:ext cx="10287000" cy="883860"/>
        </p:xfrm>
        <a:graphic>
          <a:graphicData uri="http://schemas.openxmlformats.org/drawingml/2006/table">
            <a:tbl>
              <a:tblPr>
                <a:noFill/>
                <a:tableStyleId>{1BE26DCB-7113-4ADB-AE9F-DC9073192BE1}</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Condition</a:t>
                      </a:r>
                      <a:endParaRPr sz="1800" b="1" u="none" strike="noStrike" cap="none"/>
                    </a:p>
                  </a:txBody>
                  <a:tcPr marL="91425" marR="91425" marT="91425" marB="91425">
                    <a:solidFill>
                      <a:srgbClr val="FCE5CD"/>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Can Refer to Pharmacy</a:t>
                      </a:r>
                      <a:endParaRPr sz="1800" b="1" u="none" strike="noStrike" cap="none"/>
                    </a:p>
                  </a:txBody>
                  <a:tcPr marL="91425" marR="91425" marT="91425" marB="91425">
                    <a:solidFill>
                      <a:srgbClr val="FCE5CD"/>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Can not Refer to Pharmacy</a:t>
                      </a:r>
                      <a:endParaRPr sz="1800" b="1" u="none" strike="noStrike" cap="none"/>
                    </a:p>
                  </a:txBody>
                  <a:tcPr marL="91425" marR="91425" marT="91425" marB="91425">
                    <a:solidFill>
                      <a:srgbClr val="FCE5CD"/>
                    </a:solidFill>
                  </a:tcPr>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Condition A</a:t>
                      </a:r>
                      <a:endParaRPr sz="16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rgbClr val="6AA84F"/>
                          </a:solidFill>
                        </a:rPr>
                        <a:t>Symptom 1, Symptom 2</a:t>
                      </a:r>
                      <a:endParaRPr sz="1600" b="1" u="none" strike="noStrike" cap="none">
                        <a:solidFill>
                          <a:srgbClr val="6AA84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rgbClr val="FF0000"/>
                          </a:solidFill>
                        </a:rPr>
                        <a:t>Symptom 3, Symptom 4</a:t>
                      </a:r>
                      <a:endParaRPr sz="1600" b="1" u="none" strike="noStrike" cap="none">
                        <a:solidFill>
                          <a:srgbClr val="FF0000"/>
                        </a:solidFill>
                      </a:endParaRPr>
                    </a:p>
                  </a:txBody>
                  <a:tcPr marL="91425" marR="91425" marT="91425" marB="91425"/>
                </a:tc>
                <a:extLst>
                  <a:ext uri="{0D108BD9-81ED-4DB2-BD59-A6C34878D82A}">
                    <a16:rowId xmlns:a16="http://schemas.microsoft.com/office/drawing/2014/main" val="10001"/>
                  </a:ext>
                </a:extLst>
              </a:tr>
            </a:tbl>
          </a:graphicData>
        </a:graphic>
      </p:graphicFrame>
      <p:pic>
        <p:nvPicPr>
          <p:cNvPr id="191" name="Google Shape;191;p6"/>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2016198" y="0"/>
            <a:ext cx="8797800" cy="6569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ndara"/>
              <a:buNone/>
            </a:pPr>
            <a:r>
              <a:rPr lang="en-US" sz="3600" b="1">
                <a:latin typeface="Candara"/>
                <a:ea typeface="Candara"/>
                <a:cs typeface="Candara"/>
                <a:sym typeface="Candara"/>
              </a:rPr>
              <a:t>GP CPCS – Conditions to Refer Pharmacy</a:t>
            </a:r>
            <a:endParaRPr sz="3600"/>
          </a:p>
        </p:txBody>
      </p:sp>
      <p:pic>
        <p:nvPicPr>
          <p:cNvPr id="197" name="Google Shape;197;p7"/>
          <p:cNvPicPr preferRelativeResize="0"/>
          <p:nvPr/>
        </p:nvPicPr>
        <p:blipFill rotWithShape="1">
          <a:blip r:embed="rId3">
            <a:alphaModFix/>
          </a:blip>
          <a:srcRect/>
          <a:stretch/>
        </p:blipFill>
        <p:spPr>
          <a:xfrm>
            <a:off x="10526800" y="53901"/>
            <a:ext cx="1665200" cy="514650"/>
          </a:xfrm>
          <a:prstGeom prst="rect">
            <a:avLst/>
          </a:prstGeom>
          <a:noFill/>
          <a:ln>
            <a:noFill/>
          </a:ln>
        </p:spPr>
      </p:pic>
      <p:pic>
        <p:nvPicPr>
          <p:cNvPr id="198" name="Google Shape;198;p7"/>
          <p:cNvPicPr preferRelativeResize="0"/>
          <p:nvPr/>
        </p:nvPicPr>
        <p:blipFill rotWithShape="1">
          <a:blip r:embed="rId4">
            <a:alphaModFix/>
          </a:blip>
          <a:srcRect/>
          <a:stretch/>
        </p:blipFill>
        <p:spPr>
          <a:xfrm>
            <a:off x="1038413" y="568551"/>
            <a:ext cx="10466173" cy="61816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02"/>
        <p:cNvGrpSpPr/>
        <p:nvPr/>
      </p:nvGrpSpPr>
      <p:grpSpPr>
        <a:xfrm>
          <a:off x="0" y="0"/>
          <a:ext cx="0" cy="0"/>
          <a:chOff x="0" y="0"/>
          <a:chExt cx="0" cy="0"/>
        </a:xfrm>
      </p:grpSpPr>
      <p:sp>
        <p:nvSpPr>
          <p:cNvPr id="203" name="Google Shape;203;p9"/>
          <p:cNvSpPr txBox="1">
            <a:spLocks noGrp="1"/>
          </p:cNvSpPr>
          <p:nvPr>
            <p:ph type="title"/>
          </p:nvPr>
        </p:nvSpPr>
        <p:spPr>
          <a:xfrm>
            <a:off x="1340525" y="301125"/>
            <a:ext cx="8140200" cy="45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ndara"/>
              <a:buNone/>
            </a:pPr>
            <a:r>
              <a:rPr lang="en-US" sz="3600" b="1">
                <a:latin typeface="Candara"/>
                <a:ea typeface="Candara"/>
                <a:cs typeface="Candara"/>
                <a:sym typeface="Candara"/>
              </a:rPr>
              <a:t>Login to go to GP CPCS – Home Page</a:t>
            </a:r>
            <a:endParaRPr sz="3600">
              <a:latin typeface="Candara"/>
              <a:ea typeface="Candara"/>
              <a:cs typeface="Candara"/>
              <a:sym typeface="Candara"/>
            </a:endParaRPr>
          </a:p>
        </p:txBody>
      </p:sp>
      <p:pic>
        <p:nvPicPr>
          <p:cNvPr id="204" name="Google Shape;204;p9"/>
          <p:cNvPicPr preferRelativeResize="0"/>
          <p:nvPr/>
        </p:nvPicPr>
        <p:blipFill rotWithShape="1">
          <a:blip r:embed="rId3">
            <a:alphaModFix/>
          </a:blip>
          <a:srcRect/>
          <a:stretch/>
        </p:blipFill>
        <p:spPr>
          <a:xfrm>
            <a:off x="10526800" y="53901"/>
            <a:ext cx="1665200" cy="514650"/>
          </a:xfrm>
          <a:prstGeom prst="rect">
            <a:avLst/>
          </a:prstGeom>
          <a:noFill/>
          <a:ln>
            <a:noFill/>
          </a:ln>
        </p:spPr>
      </p:pic>
      <p:pic>
        <p:nvPicPr>
          <p:cNvPr id="205" name="Google Shape;205;p9"/>
          <p:cNvPicPr preferRelativeResize="0"/>
          <p:nvPr/>
        </p:nvPicPr>
        <p:blipFill rotWithShape="1">
          <a:blip r:embed="rId4">
            <a:alphaModFix/>
          </a:blip>
          <a:srcRect t="8892" r="1176" b="10408"/>
          <a:stretch/>
        </p:blipFill>
        <p:spPr>
          <a:xfrm>
            <a:off x="822063" y="1133462"/>
            <a:ext cx="10926919" cy="5098825"/>
          </a:xfrm>
          <a:prstGeom prst="rect">
            <a:avLst/>
          </a:prstGeom>
          <a:noFill/>
          <a:ln w="9525" cap="flat" cmpd="sng">
            <a:solidFill>
              <a:srgbClr val="000000"/>
            </a:solidFill>
            <a:prstDash val="solid"/>
            <a:round/>
            <a:headEnd type="none" w="sm" len="sm"/>
            <a:tailEnd type="none" w="sm" len="sm"/>
          </a:ln>
        </p:spPr>
      </p:pic>
      <p:sp>
        <p:nvSpPr>
          <p:cNvPr id="206" name="Google Shape;206;p9"/>
          <p:cNvSpPr/>
          <p:nvPr/>
        </p:nvSpPr>
        <p:spPr>
          <a:xfrm>
            <a:off x="4000500" y="1515800"/>
            <a:ext cx="3249300" cy="456600"/>
          </a:xfrm>
          <a:prstGeom prst="wedgeRoundRectCallout">
            <a:avLst>
              <a:gd name="adj1" fmla="val -68443"/>
              <a:gd name="adj2" fmla="val -49775"/>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 Add New” to enter the patient details.</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cb8a2b281e_0_26"/>
          <p:cNvPicPr preferRelativeResize="0"/>
          <p:nvPr/>
        </p:nvPicPr>
        <p:blipFill rotWithShape="1">
          <a:blip r:embed="rId3">
            <a:alphaModFix/>
          </a:blip>
          <a:srcRect/>
          <a:stretch/>
        </p:blipFill>
        <p:spPr>
          <a:xfrm>
            <a:off x="10526800" y="53901"/>
            <a:ext cx="1665200" cy="514650"/>
          </a:xfrm>
          <a:prstGeom prst="rect">
            <a:avLst/>
          </a:prstGeom>
          <a:noFill/>
          <a:ln>
            <a:noFill/>
          </a:ln>
        </p:spPr>
      </p:pic>
      <p:sp>
        <p:nvSpPr>
          <p:cNvPr id="212" name="Google Shape;212;gcb8a2b281e_0_26"/>
          <p:cNvSpPr txBox="1"/>
          <p:nvPr/>
        </p:nvSpPr>
        <p:spPr>
          <a:xfrm>
            <a:off x="2025900" y="273063"/>
            <a:ext cx="8140200" cy="456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GP CPCS – Add  a new Patient</a:t>
            </a:r>
            <a:endParaRPr sz="3600" b="0" i="0" u="none" strike="noStrike" cap="none">
              <a:solidFill>
                <a:srgbClr val="000000"/>
              </a:solidFill>
              <a:latin typeface="Candara"/>
              <a:ea typeface="Candara"/>
              <a:cs typeface="Candara"/>
              <a:sym typeface="Candara"/>
            </a:endParaRPr>
          </a:p>
        </p:txBody>
      </p:sp>
      <p:pic>
        <p:nvPicPr>
          <p:cNvPr id="213" name="Google Shape;213;gcb8a2b281e_0_26"/>
          <p:cNvPicPr preferRelativeResize="0"/>
          <p:nvPr/>
        </p:nvPicPr>
        <p:blipFill rotWithShape="1">
          <a:blip r:embed="rId4">
            <a:alphaModFix/>
          </a:blip>
          <a:srcRect t="8494" r="16198" b="17829"/>
          <a:stretch/>
        </p:blipFill>
        <p:spPr>
          <a:xfrm>
            <a:off x="651450" y="805425"/>
            <a:ext cx="10932523" cy="5649849"/>
          </a:xfrm>
          <a:prstGeom prst="rect">
            <a:avLst/>
          </a:prstGeom>
          <a:noFill/>
          <a:ln w="9525" cap="flat" cmpd="sng">
            <a:solidFill>
              <a:srgbClr val="000000"/>
            </a:solidFill>
            <a:prstDash val="solid"/>
            <a:round/>
            <a:headEnd type="none" w="sm" len="sm"/>
            <a:tailEnd type="none" w="sm" len="sm"/>
          </a:ln>
        </p:spPr>
      </p:pic>
      <p:sp>
        <p:nvSpPr>
          <p:cNvPr id="214" name="Google Shape;214;gcb8a2b281e_0_26"/>
          <p:cNvSpPr/>
          <p:nvPr/>
        </p:nvSpPr>
        <p:spPr>
          <a:xfrm>
            <a:off x="5157250" y="3020775"/>
            <a:ext cx="3766800" cy="1131300"/>
          </a:xfrm>
          <a:prstGeom prst="wedgeRoundRectCallout">
            <a:avLst>
              <a:gd name="adj1" fmla="val -62127"/>
              <a:gd name="adj2" fmla="val -19468"/>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NHS number and DOB </a:t>
            </a: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 Or</a:t>
            </a:r>
            <a:endParaRPr sz="16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1600" b="0" i="0" u="none" strike="noStrike" cap="none">
                <a:solidFill>
                  <a:srgbClr val="000000"/>
                </a:solidFill>
                <a:latin typeface="Calibri"/>
                <a:ea typeface="Calibri"/>
                <a:cs typeface="Calibri"/>
                <a:sym typeface="Calibri"/>
              </a:rPr>
              <a:t>“General Search” </a:t>
            </a:r>
            <a:r>
              <a:rPr lang="en-US" sz="1600">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 First name, Surname, DOB and Gender</a:t>
            </a:r>
            <a:endParaRPr sz="1600" b="0" i="0" u="none" strike="noStrike" cap="none">
              <a:solidFill>
                <a:srgbClr val="000000"/>
              </a:solidFill>
              <a:latin typeface="Calibri"/>
              <a:ea typeface="Calibri"/>
              <a:cs typeface="Calibri"/>
              <a:sym typeface="Calibri"/>
            </a:endParaRPr>
          </a:p>
          <a:p>
            <a:pPr marL="1270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p:txBody>
      </p:sp>
      <p:pic>
        <p:nvPicPr>
          <p:cNvPr id="215" name="Google Shape;215;gcb8a2b281e_0_26"/>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p:nvPr/>
        </p:nvSpPr>
        <p:spPr>
          <a:xfrm>
            <a:off x="6096000" y="3263705"/>
            <a:ext cx="4496972" cy="3094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1" name="Google Shape;221;p10"/>
          <p:cNvSpPr/>
          <p:nvPr/>
        </p:nvSpPr>
        <p:spPr>
          <a:xfrm>
            <a:off x="7652825" y="3570038"/>
            <a:ext cx="2940147" cy="5486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2" name="Google Shape;222;p10"/>
          <p:cNvSpPr/>
          <p:nvPr/>
        </p:nvSpPr>
        <p:spPr>
          <a:xfrm>
            <a:off x="7523871" y="3847499"/>
            <a:ext cx="2940147" cy="2711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3" name="Google Shape;223;p10"/>
          <p:cNvSpPr/>
          <p:nvPr/>
        </p:nvSpPr>
        <p:spPr>
          <a:xfrm>
            <a:off x="6066586" y="3550984"/>
            <a:ext cx="2940147" cy="5486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4" name="Google Shape;224;p10"/>
          <p:cNvSpPr/>
          <p:nvPr/>
        </p:nvSpPr>
        <p:spPr>
          <a:xfrm>
            <a:off x="4065563" y="2926079"/>
            <a:ext cx="7904855" cy="30777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5" name="Google Shape;225;p10"/>
          <p:cNvPicPr preferRelativeResize="0"/>
          <p:nvPr/>
        </p:nvPicPr>
        <p:blipFill rotWithShape="1">
          <a:blip r:embed="rId3">
            <a:alphaModFix/>
          </a:blip>
          <a:srcRect/>
          <a:stretch/>
        </p:blipFill>
        <p:spPr>
          <a:xfrm>
            <a:off x="10526800" y="53901"/>
            <a:ext cx="1665200" cy="514650"/>
          </a:xfrm>
          <a:prstGeom prst="rect">
            <a:avLst/>
          </a:prstGeom>
          <a:noFill/>
          <a:ln>
            <a:noFill/>
          </a:ln>
        </p:spPr>
      </p:pic>
      <p:sp>
        <p:nvSpPr>
          <p:cNvPr id="226" name="Google Shape;226;p10"/>
          <p:cNvSpPr txBox="1"/>
          <p:nvPr/>
        </p:nvSpPr>
        <p:spPr>
          <a:xfrm>
            <a:off x="2352549" y="-178900"/>
            <a:ext cx="6400500" cy="145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GP CPCS – Enter Patient Details</a:t>
            </a:r>
            <a:endParaRPr sz="3600" b="0" i="0" u="none" strike="noStrike" cap="none">
              <a:solidFill>
                <a:srgbClr val="000000"/>
              </a:solidFill>
              <a:latin typeface="Candara"/>
              <a:ea typeface="Candara"/>
              <a:cs typeface="Candara"/>
              <a:sym typeface="Candara"/>
            </a:endParaRPr>
          </a:p>
        </p:txBody>
      </p:sp>
      <p:sp>
        <p:nvSpPr>
          <p:cNvPr id="227" name="Google Shape;227;p10"/>
          <p:cNvSpPr/>
          <p:nvPr/>
        </p:nvSpPr>
        <p:spPr>
          <a:xfrm>
            <a:off x="6096000" y="3251880"/>
            <a:ext cx="4497000" cy="309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8" name="Google Shape;228;p10"/>
          <p:cNvSpPr/>
          <p:nvPr/>
        </p:nvSpPr>
        <p:spPr>
          <a:xfrm>
            <a:off x="7652825" y="3558213"/>
            <a:ext cx="2940000" cy="548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9" name="Google Shape;229;p10"/>
          <p:cNvSpPr/>
          <p:nvPr/>
        </p:nvSpPr>
        <p:spPr>
          <a:xfrm>
            <a:off x="7523871" y="3835674"/>
            <a:ext cx="2940000" cy="271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0" name="Google Shape;230;p10"/>
          <p:cNvSpPr/>
          <p:nvPr/>
        </p:nvSpPr>
        <p:spPr>
          <a:xfrm>
            <a:off x="6066586" y="3539159"/>
            <a:ext cx="2940000" cy="548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1" name="Google Shape;231;p10"/>
          <p:cNvSpPr/>
          <p:nvPr/>
        </p:nvSpPr>
        <p:spPr>
          <a:xfrm>
            <a:off x="4065563" y="2914254"/>
            <a:ext cx="7905000" cy="30780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232" name="Google Shape;232;p10"/>
          <p:cNvPicPr preferRelativeResize="0"/>
          <p:nvPr/>
        </p:nvPicPr>
        <p:blipFill rotWithShape="1">
          <a:blip r:embed="rId4">
            <a:alphaModFix/>
          </a:blip>
          <a:srcRect t="7886" r="1826" b="5040"/>
          <a:stretch/>
        </p:blipFill>
        <p:spPr>
          <a:xfrm>
            <a:off x="555100" y="969400"/>
            <a:ext cx="11052576" cy="5578799"/>
          </a:xfrm>
          <a:prstGeom prst="rect">
            <a:avLst/>
          </a:prstGeom>
          <a:noFill/>
          <a:ln w="9525" cap="flat" cmpd="sng">
            <a:solidFill>
              <a:srgbClr val="000000"/>
            </a:solidFill>
            <a:prstDash val="solid"/>
            <a:round/>
            <a:headEnd type="none" w="sm" len="sm"/>
            <a:tailEnd type="none" w="sm" len="sm"/>
          </a:ln>
        </p:spPr>
      </p:pic>
      <p:sp>
        <p:nvSpPr>
          <p:cNvPr id="233" name="Google Shape;233;p10"/>
          <p:cNvSpPr/>
          <p:nvPr/>
        </p:nvSpPr>
        <p:spPr>
          <a:xfrm>
            <a:off x="7523875" y="3001263"/>
            <a:ext cx="4137000" cy="464700"/>
          </a:xfrm>
          <a:prstGeom prst="wedgeRoundRectCallout">
            <a:avLst>
              <a:gd name="adj1" fmla="val -57074"/>
              <a:gd name="adj2" fmla="val -987"/>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1270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 Choose Pharmacy ( Patient Choice only)</a:t>
            </a:r>
            <a:endParaRPr sz="1600" b="0" i="0" u="none" strike="noStrike" cap="none">
              <a:solidFill>
                <a:srgbClr val="000000"/>
              </a:solidFill>
              <a:latin typeface="Calibri"/>
              <a:ea typeface="Calibri"/>
              <a:cs typeface="Calibri"/>
              <a:sym typeface="Calibri"/>
            </a:endParaRPr>
          </a:p>
        </p:txBody>
      </p:sp>
      <p:sp>
        <p:nvSpPr>
          <p:cNvPr id="234" name="Google Shape;234;p10"/>
          <p:cNvSpPr/>
          <p:nvPr/>
        </p:nvSpPr>
        <p:spPr>
          <a:xfrm>
            <a:off x="8309350" y="3738900"/>
            <a:ext cx="3147300" cy="464700"/>
          </a:xfrm>
          <a:prstGeom prst="wedgeRoundRectCallout">
            <a:avLst>
              <a:gd name="adj1" fmla="val -62996"/>
              <a:gd name="adj2" fmla="val -10905"/>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  2. Select presenting complaint(s)</a:t>
            </a:r>
            <a:endParaRPr sz="1600" b="0" i="0" u="none" strike="noStrike" cap="none">
              <a:solidFill>
                <a:srgbClr val="000000"/>
              </a:solidFill>
              <a:latin typeface="Calibri"/>
              <a:ea typeface="Calibri"/>
              <a:cs typeface="Calibri"/>
              <a:sym typeface="Calibri"/>
            </a:endParaRPr>
          </a:p>
        </p:txBody>
      </p:sp>
      <p:sp>
        <p:nvSpPr>
          <p:cNvPr id="235" name="Google Shape;235;p10"/>
          <p:cNvSpPr/>
          <p:nvPr/>
        </p:nvSpPr>
        <p:spPr>
          <a:xfrm>
            <a:off x="8084650" y="5195315"/>
            <a:ext cx="3372000" cy="464700"/>
          </a:xfrm>
          <a:prstGeom prst="wedgeRoundRectCallout">
            <a:avLst>
              <a:gd name="adj1" fmla="val -55943"/>
              <a:gd name="adj2" fmla="val -22237"/>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 3. Patient Consent </a:t>
            </a:r>
            <a:endParaRPr sz="1600" b="0" i="0" u="none" strike="noStrike" cap="none">
              <a:solidFill>
                <a:srgbClr val="000000"/>
              </a:solidFill>
              <a:latin typeface="Calibri"/>
              <a:ea typeface="Calibri"/>
              <a:cs typeface="Calibri"/>
              <a:sym typeface="Calibri"/>
            </a:endParaRPr>
          </a:p>
        </p:txBody>
      </p:sp>
      <p:pic>
        <p:nvPicPr>
          <p:cNvPr id="236" name="Google Shape;236;p10"/>
          <p:cNvPicPr preferRelativeResize="0"/>
          <p:nvPr/>
        </p:nvPicPr>
        <p:blipFill rotWithShape="1">
          <a:blip r:embed="rId3">
            <a:alphaModFix/>
          </a:blip>
          <a:srcRect/>
          <a:stretch/>
        </p:blipFill>
        <p:spPr>
          <a:xfrm>
            <a:off x="10526800" y="42076"/>
            <a:ext cx="1665200" cy="514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1"/>
          <p:cNvSpPr txBox="1">
            <a:spLocks noGrp="1"/>
          </p:cNvSpPr>
          <p:nvPr>
            <p:ph type="title"/>
          </p:nvPr>
        </p:nvSpPr>
        <p:spPr>
          <a:xfrm>
            <a:off x="2232678" y="-210238"/>
            <a:ext cx="10058400" cy="14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ndara"/>
              <a:buNone/>
            </a:pPr>
            <a:r>
              <a:rPr lang="en-US" sz="3600" b="1">
                <a:latin typeface="Candara"/>
                <a:ea typeface="Candara"/>
                <a:cs typeface="Candara"/>
                <a:sym typeface="Candara"/>
              </a:rPr>
              <a:t>GP CPCS – Select Medical Conditions</a:t>
            </a:r>
            <a:endParaRPr sz="3600">
              <a:latin typeface="Candara"/>
              <a:ea typeface="Candara"/>
              <a:cs typeface="Candara"/>
              <a:sym typeface="Candara"/>
            </a:endParaRPr>
          </a:p>
        </p:txBody>
      </p:sp>
      <p:pic>
        <p:nvPicPr>
          <p:cNvPr id="242" name="Google Shape;242;p11"/>
          <p:cNvPicPr preferRelativeResize="0"/>
          <p:nvPr/>
        </p:nvPicPr>
        <p:blipFill rotWithShape="1">
          <a:blip r:embed="rId3">
            <a:alphaModFix/>
          </a:blip>
          <a:srcRect l="1089" t="1283" r="743" b="4995"/>
          <a:stretch/>
        </p:blipFill>
        <p:spPr>
          <a:xfrm>
            <a:off x="723050" y="898225"/>
            <a:ext cx="10985752" cy="5491899"/>
          </a:xfrm>
          <a:prstGeom prst="rect">
            <a:avLst/>
          </a:prstGeom>
          <a:noFill/>
          <a:ln w="9525" cap="flat" cmpd="sng">
            <a:solidFill>
              <a:srgbClr val="000000"/>
            </a:solidFill>
            <a:prstDash val="solid"/>
            <a:round/>
            <a:headEnd type="none" w="sm" len="sm"/>
            <a:tailEnd type="none" w="sm" len="sm"/>
          </a:ln>
        </p:spPr>
      </p:pic>
      <p:pic>
        <p:nvPicPr>
          <p:cNvPr id="243" name="Google Shape;243;p11"/>
          <p:cNvPicPr preferRelativeResize="0"/>
          <p:nvPr/>
        </p:nvPicPr>
        <p:blipFill rotWithShape="1">
          <a:blip r:embed="rId4">
            <a:alphaModFix/>
          </a:blip>
          <a:srcRect/>
          <a:stretch/>
        </p:blipFill>
        <p:spPr>
          <a:xfrm>
            <a:off x="10526800" y="53901"/>
            <a:ext cx="1665200" cy="514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2"/>
          <p:cNvPicPr preferRelativeResize="0"/>
          <p:nvPr/>
        </p:nvPicPr>
        <p:blipFill rotWithShape="1">
          <a:blip r:embed="rId3">
            <a:alphaModFix/>
          </a:blip>
          <a:srcRect/>
          <a:stretch/>
        </p:blipFill>
        <p:spPr>
          <a:xfrm>
            <a:off x="10526800" y="53901"/>
            <a:ext cx="1665200" cy="514650"/>
          </a:xfrm>
          <a:prstGeom prst="rect">
            <a:avLst/>
          </a:prstGeom>
          <a:noFill/>
          <a:ln>
            <a:noFill/>
          </a:ln>
        </p:spPr>
      </p:pic>
      <p:sp>
        <p:nvSpPr>
          <p:cNvPr id="249" name="Google Shape;249;p12"/>
          <p:cNvSpPr txBox="1"/>
          <p:nvPr/>
        </p:nvSpPr>
        <p:spPr>
          <a:xfrm>
            <a:off x="2670476" y="0"/>
            <a:ext cx="82503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GP CPCS – New Referral created</a:t>
            </a:r>
            <a:endParaRPr sz="3600" b="0" i="0" u="none" strike="noStrike" cap="none">
              <a:solidFill>
                <a:srgbClr val="000000"/>
              </a:solidFill>
              <a:latin typeface="Candara"/>
              <a:ea typeface="Candara"/>
              <a:cs typeface="Candara"/>
              <a:sym typeface="Candara"/>
            </a:endParaRPr>
          </a:p>
        </p:txBody>
      </p:sp>
      <p:pic>
        <p:nvPicPr>
          <p:cNvPr id="250" name="Google Shape;250;p12"/>
          <p:cNvPicPr preferRelativeResize="0"/>
          <p:nvPr/>
        </p:nvPicPr>
        <p:blipFill rotWithShape="1">
          <a:blip r:embed="rId4">
            <a:alphaModFix/>
          </a:blip>
          <a:srcRect t="8616" r="2863" b="41975"/>
          <a:stretch/>
        </p:blipFill>
        <p:spPr>
          <a:xfrm>
            <a:off x="604075" y="1308550"/>
            <a:ext cx="11003600" cy="3623926"/>
          </a:xfrm>
          <a:prstGeom prst="rect">
            <a:avLst/>
          </a:prstGeom>
          <a:noFill/>
          <a:ln w="9525" cap="flat" cmpd="sng">
            <a:solidFill>
              <a:srgbClr val="000000"/>
            </a:solidFill>
            <a:prstDash val="solid"/>
            <a:round/>
            <a:headEnd type="none" w="sm" len="sm"/>
            <a:tailEnd type="none" w="sm" len="sm"/>
          </a:ln>
        </p:spPr>
      </p:pic>
      <p:sp>
        <p:nvSpPr>
          <p:cNvPr id="251" name="Google Shape;251;p12"/>
          <p:cNvSpPr/>
          <p:nvPr/>
        </p:nvSpPr>
        <p:spPr>
          <a:xfrm>
            <a:off x="8161475" y="3195725"/>
            <a:ext cx="2652600" cy="956400"/>
          </a:xfrm>
          <a:prstGeom prst="wedgeRoundRectCallout">
            <a:avLst>
              <a:gd name="adj1" fmla="val 19813"/>
              <a:gd name="adj2" fmla="val -72613"/>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R</a:t>
            </a:r>
            <a:r>
              <a:rPr lang="en-US" sz="1600" b="0" i="0" u="none" strike="noStrike" cap="none">
                <a:solidFill>
                  <a:srgbClr val="000000"/>
                </a:solidFill>
                <a:latin typeface="Calibri"/>
                <a:ea typeface="Calibri"/>
                <a:cs typeface="Calibri"/>
                <a:sym typeface="Calibri"/>
              </a:rPr>
              <a:t>ecord status will </a:t>
            </a:r>
            <a:r>
              <a:rPr lang="en-US" sz="1600">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 change </a:t>
            </a:r>
            <a:r>
              <a:rPr lang="en-US" sz="1600">
                <a:latin typeface="Calibri"/>
                <a:ea typeface="Calibri"/>
                <a:cs typeface="Calibri"/>
                <a:sym typeface="Calibri"/>
              </a:rPr>
              <a:t> As Patient goes through Process</a:t>
            </a:r>
            <a:endParaRPr sz="1600" b="0" i="0" u="none" strike="noStrike" cap="none">
              <a:solidFill>
                <a:srgbClr val="000000"/>
              </a:solidFill>
              <a:latin typeface="Calibri"/>
              <a:ea typeface="Calibri"/>
              <a:cs typeface="Calibri"/>
              <a:sym typeface="Calibri"/>
            </a:endParaRPr>
          </a:p>
        </p:txBody>
      </p:sp>
      <p:pic>
        <p:nvPicPr>
          <p:cNvPr id="252" name="Google Shape;252;p12"/>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56"/>
        <p:cNvGrpSpPr/>
        <p:nvPr/>
      </p:nvGrpSpPr>
      <p:grpSpPr>
        <a:xfrm>
          <a:off x="0" y="0"/>
          <a:ext cx="0" cy="0"/>
          <a:chOff x="0" y="0"/>
          <a:chExt cx="0" cy="0"/>
        </a:xfrm>
      </p:grpSpPr>
      <p:sp>
        <p:nvSpPr>
          <p:cNvPr id="257" name="Google Shape;257;p13"/>
          <p:cNvSpPr txBox="1"/>
          <p:nvPr/>
        </p:nvSpPr>
        <p:spPr>
          <a:xfrm>
            <a:off x="3168077" y="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Candara"/>
              <a:buNone/>
            </a:pPr>
            <a:r>
              <a:rPr lang="en-US" sz="3600" b="1" i="0" u="none" strike="noStrike" cap="none">
                <a:solidFill>
                  <a:schemeClr val="dk1"/>
                </a:solidFill>
                <a:latin typeface="Candara"/>
                <a:ea typeface="Candara"/>
                <a:cs typeface="Candara"/>
                <a:sym typeface="Candara"/>
              </a:rPr>
              <a:t>GP CPCS – View Referral</a:t>
            </a:r>
            <a:endParaRPr sz="3600" b="0" i="0" u="none" strike="noStrike" cap="none">
              <a:solidFill>
                <a:schemeClr val="dk1"/>
              </a:solidFill>
              <a:latin typeface="Candara"/>
              <a:ea typeface="Candara"/>
              <a:cs typeface="Candara"/>
              <a:sym typeface="Candara"/>
            </a:endParaRPr>
          </a:p>
        </p:txBody>
      </p:sp>
      <p:pic>
        <p:nvPicPr>
          <p:cNvPr id="258" name="Google Shape;258;p13"/>
          <p:cNvPicPr preferRelativeResize="0"/>
          <p:nvPr/>
        </p:nvPicPr>
        <p:blipFill rotWithShape="1">
          <a:blip r:embed="rId3">
            <a:alphaModFix/>
          </a:blip>
          <a:srcRect l="10361" t="17747" r="28397" b="27493"/>
          <a:stretch/>
        </p:blipFill>
        <p:spPr>
          <a:xfrm>
            <a:off x="758050" y="1030500"/>
            <a:ext cx="10408997" cy="5257751"/>
          </a:xfrm>
          <a:prstGeom prst="rect">
            <a:avLst/>
          </a:prstGeom>
          <a:noFill/>
          <a:ln w="9525" cap="flat" cmpd="sng">
            <a:solidFill>
              <a:srgbClr val="000000"/>
            </a:solidFill>
            <a:prstDash val="solid"/>
            <a:round/>
            <a:headEnd type="none" w="sm" len="sm"/>
            <a:tailEnd type="none" w="sm" len="sm"/>
          </a:ln>
        </p:spPr>
      </p:pic>
      <p:sp>
        <p:nvSpPr>
          <p:cNvPr id="259" name="Google Shape;259;p13"/>
          <p:cNvSpPr/>
          <p:nvPr/>
        </p:nvSpPr>
        <p:spPr>
          <a:xfrm>
            <a:off x="8203814" y="4266166"/>
            <a:ext cx="2652600" cy="1542900"/>
          </a:xfrm>
          <a:prstGeom prst="wedgeRoundRectCallout">
            <a:avLst>
              <a:gd name="adj1" fmla="val -56557"/>
              <a:gd name="adj2" fmla="val -21555"/>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To view the patient record once created, select the patient record and click “View Referral”.</a:t>
            </a:r>
            <a:endParaRPr sz="1600" b="0" i="0" u="none" strike="noStrike" cap="none">
              <a:solidFill>
                <a:schemeClr val="dk1"/>
              </a:solidFill>
              <a:latin typeface="Calibri"/>
              <a:ea typeface="Calibri"/>
              <a:cs typeface="Calibri"/>
              <a:sym typeface="Calibri"/>
            </a:endParaRPr>
          </a:p>
        </p:txBody>
      </p:sp>
      <p:pic>
        <p:nvPicPr>
          <p:cNvPr id="260" name="Google Shape;260;p13"/>
          <p:cNvPicPr preferRelativeResize="0"/>
          <p:nvPr/>
        </p:nvPicPr>
        <p:blipFill rotWithShape="1">
          <a:blip r:embed="rId4">
            <a:alphaModFix/>
          </a:blip>
          <a:srcRect/>
          <a:stretch/>
        </p:blipFill>
        <p:spPr>
          <a:xfrm>
            <a:off x="10526800" y="53901"/>
            <a:ext cx="1665200" cy="514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p:nvPr/>
        </p:nvSpPr>
        <p:spPr>
          <a:xfrm>
            <a:off x="543575" y="115050"/>
            <a:ext cx="11438700" cy="66279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3600"/>
              <a:buFont typeface="Candara"/>
              <a:buNone/>
            </a:pPr>
            <a:r>
              <a:rPr lang="en-US" sz="3600" b="1" i="0" u="none" strike="noStrike" cap="none">
                <a:solidFill>
                  <a:schemeClr val="dk1"/>
                </a:solidFill>
                <a:latin typeface="Candara"/>
                <a:ea typeface="Candara"/>
                <a:cs typeface="Candara"/>
                <a:sym typeface="Candara"/>
              </a:rPr>
              <a:t>In summary </a:t>
            </a:r>
            <a:endParaRPr sz="3600" b="1" i="0" u="none" strike="noStrike" cap="none">
              <a:solidFill>
                <a:schemeClr val="dk1"/>
              </a:solidFill>
              <a:latin typeface="Candara"/>
              <a:ea typeface="Candara"/>
              <a:cs typeface="Candara"/>
              <a:sym typeface="Candara"/>
            </a:endParaRPr>
          </a:p>
          <a:p>
            <a:pPr marL="0" marR="0" lvl="0" indent="0" algn="ctr" rtl="0">
              <a:lnSpc>
                <a:spcPct val="90000"/>
              </a:lnSpc>
              <a:spcBef>
                <a:spcPts val="0"/>
              </a:spcBef>
              <a:spcAft>
                <a:spcPts val="0"/>
              </a:spcAft>
              <a:buClr>
                <a:schemeClr val="dk1"/>
              </a:buClr>
              <a:buSzPts val="3600"/>
              <a:buFont typeface="Candara"/>
              <a:buNone/>
            </a:pPr>
            <a:r>
              <a:rPr lang="en-US" sz="3600" b="1" i="0" u="none" strike="noStrike" cap="none">
                <a:solidFill>
                  <a:schemeClr val="dk1"/>
                </a:solidFill>
                <a:latin typeface="Candara"/>
                <a:ea typeface="Candara"/>
                <a:cs typeface="Candara"/>
                <a:sym typeface="Candara"/>
              </a:rPr>
              <a:t>  </a:t>
            </a:r>
            <a:r>
              <a:rPr lang="en-US" sz="2200" b="0" i="0" u="none" strike="noStrike" cap="none">
                <a:solidFill>
                  <a:schemeClr val="dk1"/>
                </a:solidFill>
                <a:latin typeface="Candara"/>
                <a:ea typeface="Candara"/>
                <a:cs typeface="Candara"/>
                <a:sym typeface="Candara"/>
              </a:rPr>
              <a:t>“I am sending you for a same day appointment with an NHS community pharmacist for a personal consultation”</a:t>
            </a:r>
            <a:endParaRPr sz="36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800"/>
              <a:buFont typeface="Arial"/>
              <a:buNone/>
            </a:pPr>
            <a:endParaRPr sz="20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800"/>
              <a:buFont typeface="Arial"/>
              <a:buNone/>
            </a:pPr>
            <a:r>
              <a:rPr lang="en-US" sz="2000" b="1" i="0" u="none" strike="noStrike" cap="none">
                <a:solidFill>
                  <a:schemeClr val="dk1"/>
                </a:solidFill>
                <a:latin typeface="Candara"/>
                <a:ea typeface="Candara"/>
                <a:cs typeface="Candara"/>
                <a:sym typeface="Candara"/>
              </a:rPr>
              <a:t>GP   sends  a CPCS  referral  –  </a:t>
            </a:r>
            <a:endParaRPr sz="2000" b="1" i="0" u="none" strike="noStrike" cap="none">
              <a:solidFill>
                <a:schemeClr val="dk1"/>
              </a:solidFill>
              <a:latin typeface="Candara"/>
              <a:ea typeface="Candara"/>
              <a:cs typeface="Candara"/>
              <a:sym typeface="Candara"/>
            </a:endParaRPr>
          </a:p>
          <a:p>
            <a:pPr marL="0" marR="0" lvl="0" indent="0" algn="l" rtl="0">
              <a:lnSpc>
                <a:spcPct val="90000"/>
              </a:lnSpc>
              <a:spcBef>
                <a:spcPts val="0"/>
              </a:spcBef>
              <a:spcAft>
                <a:spcPts val="0"/>
              </a:spcAft>
              <a:buClr>
                <a:schemeClr val="dk1"/>
              </a:buClr>
              <a:buSzPts val="3600"/>
              <a:buFont typeface="Candara"/>
              <a:buNone/>
            </a:pPr>
            <a:r>
              <a:rPr lang="en-US" sz="2000" b="0" i="0" u="none" strike="noStrike" cap="none">
                <a:solidFill>
                  <a:schemeClr val="dk1"/>
                </a:solidFill>
                <a:latin typeface="Candara"/>
                <a:ea typeface="Candara"/>
                <a:cs typeface="Candara"/>
                <a:sym typeface="Candara"/>
              </a:rPr>
              <a:t>Pharmacy  completes a structured consultation on Sonar system - feedback to  GP where required </a:t>
            </a:r>
            <a:endParaRPr sz="2000" b="0" i="0" u="none" strike="noStrike" cap="none">
              <a:solidFill>
                <a:schemeClr val="dk1"/>
              </a:solidFill>
              <a:latin typeface="Candara"/>
              <a:ea typeface="Candara"/>
              <a:cs typeface="Candara"/>
              <a:sym typeface="Candara"/>
            </a:endParaRPr>
          </a:p>
          <a:p>
            <a:pPr marL="0" marR="0" lvl="0" indent="0" algn="l" rtl="0">
              <a:lnSpc>
                <a:spcPct val="90000"/>
              </a:lnSpc>
              <a:spcBef>
                <a:spcPts val="0"/>
              </a:spcBef>
              <a:spcAft>
                <a:spcPts val="0"/>
              </a:spcAft>
              <a:buClr>
                <a:schemeClr val="dk1"/>
              </a:buClr>
              <a:buSzPts val="3600"/>
              <a:buFont typeface="Candara"/>
              <a:buNone/>
            </a:pPr>
            <a:r>
              <a:rPr lang="en-US" sz="2000" b="0" i="0" u="none" strike="noStrike" cap="none">
                <a:solidFill>
                  <a:srgbClr val="000000"/>
                </a:solidFill>
                <a:latin typeface="Candara"/>
                <a:ea typeface="Candara"/>
                <a:cs typeface="Candara"/>
                <a:sym typeface="Candara"/>
              </a:rPr>
              <a:t>                       </a:t>
            </a:r>
            <a:r>
              <a:rPr lang="en-US" sz="2000" b="1" i="0" u="none" strike="noStrike" cap="none">
                <a:solidFill>
                  <a:srgbClr val="0000FF"/>
                </a:solidFill>
                <a:latin typeface="Candara"/>
                <a:ea typeface="Candara"/>
                <a:cs typeface="Candara"/>
                <a:sym typeface="Candara"/>
              </a:rPr>
              <a:t>  </a:t>
            </a:r>
            <a:endParaRPr sz="2000" b="1" i="0" u="none" strike="noStrike" cap="none">
              <a:solidFill>
                <a:srgbClr val="0000F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800"/>
              <a:buFont typeface="Arial"/>
              <a:buNone/>
            </a:pPr>
            <a:r>
              <a:rPr lang="en-US" sz="2000" b="1" i="0" u="none" strike="noStrike" cap="none">
                <a:solidFill>
                  <a:srgbClr val="0000FF"/>
                </a:solidFill>
                <a:latin typeface="Candara"/>
                <a:ea typeface="Candara"/>
                <a:cs typeface="Candara"/>
                <a:sym typeface="Candara"/>
              </a:rPr>
              <a:t>The Pharmacy</a:t>
            </a:r>
            <a:endParaRPr sz="2000" b="1" i="0" u="none" strike="noStrike" cap="none">
              <a:solidFill>
                <a:srgbClr val="0000FF"/>
              </a:solidFill>
              <a:latin typeface="Candara"/>
              <a:ea typeface="Candara"/>
              <a:cs typeface="Candara"/>
              <a:sym typeface="Candara"/>
            </a:endParaRPr>
          </a:p>
          <a:p>
            <a:pPr marL="419100" marR="0" lvl="0" indent="-317500" algn="l" rtl="0">
              <a:lnSpc>
                <a:spcPct val="100000"/>
              </a:lnSpc>
              <a:spcBef>
                <a:spcPts val="0"/>
              </a:spcBef>
              <a:spcAft>
                <a:spcPts val="0"/>
              </a:spcAft>
              <a:buClr>
                <a:schemeClr val="dk1"/>
              </a:buClr>
              <a:buSzPts val="2000"/>
              <a:buFont typeface="Arial"/>
              <a:buChar char="•"/>
            </a:pPr>
            <a:r>
              <a:rPr lang="en-US" sz="2000" b="1">
                <a:solidFill>
                  <a:schemeClr val="dk1"/>
                </a:solidFill>
                <a:latin typeface="Candara"/>
                <a:ea typeface="Candara"/>
                <a:cs typeface="Candara"/>
                <a:sym typeface="Candara"/>
              </a:rPr>
              <a:t>Pharmacist to r</a:t>
            </a:r>
            <a:r>
              <a:rPr lang="en-US" sz="2000" b="1" i="0" u="none" strike="noStrike" cap="none">
                <a:solidFill>
                  <a:schemeClr val="dk1"/>
                </a:solidFill>
                <a:latin typeface="Candara"/>
                <a:ea typeface="Candara"/>
                <a:cs typeface="Candara"/>
                <a:sym typeface="Candara"/>
              </a:rPr>
              <a:t>eview patient symptoms for referral, history, existing condition, current medication , onset and duration , other factors</a:t>
            </a:r>
            <a:endParaRPr sz="2000" b="1" i="0" u="none" strike="noStrike" cap="none">
              <a:solidFill>
                <a:schemeClr val="dk1"/>
              </a:solidFill>
              <a:latin typeface="Candara"/>
              <a:ea typeface="Candara"/>
              <a:cs typeface="Candara"/>
              <a:sym typeface="Candara"/>
            </a:endParaRPr>
          </a:p>
          <a:p>
            <a:pPr marL="4191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View SCR </a:t>
            </a:r>
            <a:r>
              <a:rPr lang="en-US" sz="2000" b="0" i="0" u="none" strike="noStrike" cap="none">
                <a:solidFill>
                  <a:schemeClr val="dk1"/>
                </a:solidFill>
                <a:latin typeface="Candara"/>
                <a:ea typeface="Candara"/>
                <a:cs typeface="Candara"/>
                <a:sym typeface="Candara"/>
              </a:rPr>
              <a:t>– summary care record (</a:t>
            </a:r>
            <a:r>
              <a:rPr lang="en-US" sz="2000">
                <a:solidFill>
                  <a:schemeClr val="dk1"/>
                </a:solidFill>
                <a:latin typeface="Candara"/>
                <a:ea typeface="Candara"/>
                <a:cs typeface="Candara"/>
                <a:sym typeface="Candara"/>
              </a:rPr>
              <a:t> </a:t>
            </a:r>
            <a:r>
              <a:rPr lang="en-US" sz="2000" b="0" i="0" u="none" strike="noStrike" cap="none">
                <a:solidFill>
                  <a:schemeClr val="dk1"/>
                </a:solidFill>
                <a:latin typeface="Candara"/>
                <a:ea typeface="Candara"/>
                <a:cs typeface="Candara"/>
                <a:sym typeface="Candara"/>
              </a:rPr>
              <a:t> current and discontinued medication, Current Confirmed allergies, plus optional others information -Vaccinations etc.)</a:t>
            </a:r>
            <a:endParaRPr sz="2000" b="0" i="0" u="none" strike="noStrike" cap="none">
              <a:solidFill>
                <a:srgbClr val="000000"/>
              </a:solidFill>
              <a:latin typeface="Candara"/>
              <a:ea typeface="Candara"/>
              <a:cs typeface="Candara"/>
              <a:sym typeface="Candara"/>
            </a:endParaRPr>
          </a:p>
          <a:p>
            <a:pPr marL="4191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Review NICE </a:t>
            </a:r>
            <a:r>
              <a:rPr lang="en-US" sz="2000" b="1">
                <a:solidFill>
                  <a:schemeClr val="dk1"/>
                </a:solidFill>
                <a:latin typeface="Candara"/>
                <a:ea typeface="Candara"/>
                <a:cs typeface="Candara"/>
                <a:sym typeface="Candara"/>
              </a:rPr>
              <a:t> </a:t>
            </a:r>
            <a:r>
              <a:rPr lang="en-US" sz="2000" b="1" i="0" u="none" strike="noStrike" cap="none">
                <a:solidFill>
                  <a:schemeClr val="dk1"/>
                </a:solidFill>
                <a:latin typeface="Candara"/>
                <a:ea typeface="Candara"/>
                <a:cs typeface="Candara"/>
                <a:sym typeface="Candara"/>
              </a:rPr>
              <a:t> </a:t>
            </a:r>
            <a:r>
              <a:rPr lang="en-US" sz="2000" b="0" i="0" u="none" strike="noStrike" cap="none">
                <a:solidFill>
                  <a:schemeClr val="dk1"/>
                </a:solidFill>
                <a:latin typeface="Candara"/>
                <a:ea typeface="Candara"/>
                <a:cs typeface="Candara"/>
                <a:sym typeface="Candara"/>
              </a:rPr>
              <a:t>– CKS clinical knowledge summaries </a:t>
            </a:r>
            <a:r>
              <a:rPr lang="en-US" sz="2000">
                <a:solidFill>
                  <a:schemeClr val="dk1"/>
                </a:solidFill>
                <a:latin typeface="Candara"/>
                <a:ea typeface="Candara"/>
                <a:cs typeface="Candara"/>
                <a:sym typeface="Candara"/>
              </a:rPr>
              <a:t>-Review </a:t>
            </a:r>
            <a:r>
              <a:rPr lang="en-US" sz="2000" b="0" i="0" u="none" strike="noStrike" cap="none">
                <a:solidFill>
                  <a:schemeClr val="dk1"/>
                </a:solidFill>
                <a:latin typeface="Candara"/>
                <a:ea typeface="Candara"/>
                <a:cs typeface="Candara"/>
                <a:sym typeface="Candara"/>
              </a:rPr>
              <a:t> Red F</a:t>
            </a:r>
            <a:r>
              <a:rPr lang="en-US" sz="2000">
                <a:solidFill>
                  <a:schemeClr val="dk1"/>
                </a:solidFill>
                <a:latin typeface="Candara"/>
                <a:ea typeface="Candara"/>
                <a:cs typeface="Candara"/>
                <a:sym typeface="Candara"/>
              </a:rPr>
              <a:t>lags</a:t>
            </a:r>
            <a:endParaRPr sz="2000" b="0" i="0" u="none" strike="noStrike" cap="none">
              <a:solidFill>
                <a:schemeClr val="dk1"/>
              </a:solidFill>
              <a:latin typeface="Candara"/>
              <a:ea typeface="Candara"/>
              <a:cs typeface="Candara"/>
              <a:sym typeface="Candara"/>
            </a:endParaRPr>
          </a:p>
          <a:p>
            <a:pPr marL="4191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90% of patient - episode is resolved and closed.</a:t>
            </a:r>
            <a:endParaRPr sz="20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chemeClr val="dk1"/>
                </a:solidFill>
                <a:latin typeface="Candara"/>
                <a:ea typeface="Candara"/>
                <a:cs typeface="Candara"/>
                <a:sym typeface="Candara"/>
              </a:rPr>
              <a:t> </a:t>
            </a:r>
            <a:endParaRPr sz="20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FF00FF"/>
                </a:solidFill>
                <a:latin typeface="Candara"/>
                <a:ea typeface="Candara"/>
                <a:cs typeface="Candara"/>
                <a:sym typeface="Candara"/>
              </a:rPr>
              <a:t>Sonar System</a:t>
            </a:r>
            <a:endParaRPr sz="2000" b="0" i="0" u="none" strike="noStrike" cap="none">
              <a:solidFill>
                <a:srgbClr val="000000"/>
              </a:solidFill>
              <a:latin typeface="Candara"/>
              <a:ea typeface="Candara"/>
              <a:cs typeface="Candara"/>
              <a:sym typeface="Candara"/>
            </a:endParaRPr>
          </a:p>
          <a:p>
            <a:pPr marL="3683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PDS</a:t>
            </a:r>
            <a:r>
              <a:rPr lang="en-US" sz="2000" b="0" i="0" u="none" strike="noStrike" cap="none">
                <a:solidFill>
                  <a:schemeClr val="dk1"/>
                </a:solidFill>
                <a:latin typeface="Candara"/>
                <a:ea typeface="Candara"/>
                <a:cs typeface="Candara"/>
                <a:sym typeface="Candara"/>
              </a:rPr>
              <a:t> - Confirm patient ID using PDS ( Patient demographics service - Picks up Tel No , email) </a:t>
            </a:r>
            <a:endParaRPr sz="2000" b="0" i="0" u="none" strike="noStrike" cap="none">
              <a:solidFill>
                <a:srgbClr val="000000"/>
              </a:solidFill>
              <a:latin typeface="Candara"/>
              <a:ea typeface="Candara"/>
              <a:cs typeface="Candara"/>
              <a:sym typeface="Candara"/>
            </a:endParaRPr>
          </a:p>
          <a:p>
            <a:pPr marL="3683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ITK</a:t>
            </a:r>
            <a:r>
              <a:rPr lang="en-US" sz="2000" b="0" i="0" u="none" strike="noStrike" cap="none">
                <a:solidFill>
                  <a:schemeClr val="dk1"/>
                </a:solidFill>
                <a:latin typeface="Candara"/>
                <a:ea typeface="Candara"/>
                <a:cs typeface="Candara"/>
                <a:sym typeface="Candara"/>
              </a:rPr>
              <a:t> -All records sent to GP system  via @nhs.net </a:t>
            </a:r>
            <a:endParaRPr sz="2000" b="0" i="0" u="none" strike="noStrike" cap="none">
              <a:solidFill>
                <a:schemeClr val="dk1"/>
              </a:solidFill>
              <a:latin typeface="Candara"/>
              <a:ea typeface="Candara"/>
              <a:cs typeface="Candara"/>
              <a:sym typeface="Candara"/>
            </a:endParaRPr>
          </a:p>
          <a:p>
            <a:pPr marL="3683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Direct Access</a:t>
            </a:r>
            <a:r>
              <a:rPr lang="en-US" sz="2000" b="0" i="0" u="none" strike="noStrike" cap="none">
                <a:solidFill>
                  <a:schemeClr val="dk1"/>
                </a:solidFill>
                <a:latin typeface="Candara"/>
                <a:ea typeface="Candara"/>
                <a:cs typeface="Candara"/>
                <a:sym typeface="Candara"/>
              </a:rPr>
              <a:t> -to Sonar as for flu.  Log-in and retrieve reports and records anytime </a:t>
            </a:r>
            <a:endParaRPr sz="2000" b="0" i="0" u="none" strike="noStrike" cap="none">
              <a:solidFill>
                <a:srgbClr val="000000"/>
              </a:solidFill>
              <a:latin typeface="Candara"/>
              <a:ea typeface="Candara"/>
              <a:cs typeface="Candara"/>
              <a:sym typeface="Candara"/>
            </a:endParaRPr>
          </a:p>
          <a:p>
            <a:pPr marL="342891" marR="0" lvl="0" indent="-190485"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ndara"/>
              <a:ea typeface="Candara"/>
              <a:cs typeface="Candara"/>
              <a:sym typeface="Candara"/>
            </a:endParaRPr>
          </a:p>
        </p:txBody>
      </p:sp>
      <p:sp>
        <p:nvSpPr>
          <p:cNvPr id="266" name="Google Shape;266;p14"/>
          <p:cNvSpPr txBox="1"/>
          <p:nvPr/>
        </p:nvSpPr>
        <p:spPr>
          <a:xfrm>
            <a:off x="290250" y="-566075"/>
            <a:ext cx="10058400" cy="22704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600"/>
              <a:buFont typeface="Candara"/>
              <a:buNone/>
            </a:pPr>
            <a:endParaRPr sz="3600" b="1" i="0" u="none" strike="noStrike" cap="none">
              <a:solidFill>
                <a:schemeClr val="dk1"/>
              </a:solidFill>
              <a:latin typeface="Candara"/>
              <a:ea typeface="Candara"/>
              <a:cs typeface="Candara"/>
              <a:sym typeface="Candara"/>
            </a:endParaRPr>
          </a:p>
          <a:p>
            <a:pPr marL="457200" marR="0" lvl="0" indent="0" algn="l" rtl="0">
              <a:lnSpc>
                <a:spcPct val="70000"/>
              </a:lnSpc>
              <a:spcBef>
                <a:spcPts val="1000"/>
              </a:spcBef>
              <a:spcAft>
                <a:spcPts val="0"/>
              </a:spcAft>
              <a:buClr>
                <a:schemeClr val="dk1"/>
              </a:buClr>
              <a:buSzPts val="1100"/>
              <a:buFont typeface="Arial"/>
              <a:buNone/>
            </a:pPr>
            <a:endParaRPr sz="2200" b="0" i="0" u="none" strike="noStrike" cap="none">
              <a:solidFill>
                <a:schemeClr val="dk1"/>
              </a:solidFill>
              <a:latin typeface="Candara"/>
              <a:ea typeface="Candara"/>
              <a:cs typeface="Candara"/>
              <a:sym typeface="Candara"/>
            </a:endParaRPr>
          </a:p>
          <a:p>
            <a:pPr marL="457200" marR="0" lvl="0" indent="0" algn="l" rtl="0">
              <a:lnSpc>
                <a:spcPct val="70000"/>
              </a:lnSpc>
              <a:spcBef>
                <a:spcPts val="1000"/>
              </a:spcBef>
              <a:spcAft>
                <a:spcPts val="0"/>
              </a:spcAft>
              <a:buClr>
                <a:schemeClr val="dk1"/>
              </a:buClr>
              <a:buSzPts val="1100"/>
              <a:buFont typeface="Arial"/>
              <a:buNone/>
            </a:pPr>
            <a:endParaRPr sz="2200" b="0" i="0" u="none" strike="noStrike" cap="none">
              <a:solidFill>
                <a:schemeClr val="dk1"/>
              </a:solidFill>
              <a:latin typeface="Candara"/>
              <a:ea typeface="Candara"/>
              <a:cs typeface="Candara"/>
              <a:sym typeface="Candara"/>
            </a:endParaRPr>
          </a:p>
          <a:p>
            <a:pPr marL="457200" marR="0" lvl="0" indent="0" algn="l" rtl="0">
              <a:lnSpc>
                <a:spcPct val="70000"/>
              </a:lnSpc>
              <a:spcBef>
                <a:spcPts val="1000"/>
              </a:spcBef>
              <a:spcAft>
                <a:spcPts val="0"/>
              </a:spcAft>
              <a:buClr>
                <a:schemeClr val="dk1"/>
              </a:buClr>
              <a:buSzPts val="1100"/>
              <a:buFont typeface="Arial"/>
              <a:buNone/>
            </a:pPr>
            <a:endParaRPr sz="2200" b="0" i="0" u="none" strike="noStrike" cap="none">
              <a:solidFill>
                <a:schemeClr val="dk1"/>
              </a:solidFill>
              <a:latin typeface="Candara"/>
              <a:ea typeface="Candara"/>
              <a:cs typeface="Candara"/>
              <a:sym typeface="Candara"/>
            </a:endParaRPr>
          </a:p>
          <a:p>
            <a:pPr marL="0" marR="0" lvl="0" indent="0" algn="l" rtl="0">
              <a:lnSpc>
                <a:spcPct val="70000"/>
              </a:lnSpc>
              <a:spcBef>
                <a:spcPts val="1000"/>
              </a:spcBef>
              <a:spcAft>
                <a:spcPts val="0"/>
              </a:spcAft>
              <a:buClr>
                <a:schemeClr val="dk1"/>
              </a:buClr>
              <a:buSzPts val="1100"/>
              <a:buFont typeface="Arial"/>
              <a:buNone/>
            </a:pPr>
            <a:endParaRPr sz="3600" b="1" i="0" u="none" strike="noStrike" cap="none">
              <a:solidFill>
                <a:schemeClr val="dk1"/>
              </a:solidFill>
              <a:latin typeface="Candara"/>
              <a:ea typeface="Candara"/>
              <a:cs typeface="Candara"/>
              <a:sym typeface="Candara"/>
            </a:endParaRPr>
          </a:p>
          <a:p>
            <a:pPr marL="0" marR="0" lvl="0" indent="0" algn="l" rtl="0">
              <a:lnSpc>
                <a:spcPct val="70000"/>
              </a:lnSpc>
              <a:spcBef>
                <a:spcPts val="1000"/>
              </a:spcBef>
              <a:spcAft>
                <a:spcPts val="0"/>
              </a:spcAft>
              <a:buClr>
                <a:schemeClr val="dk1"/>
              </a:buClr>
              <a:buSzPts val="1100"/>
              <a:buFont typeface="Arial"/>
              <a:buNone/>
            </a:pPr>
            <a:endParaRPr sz="3600" b="1" i="0" u="none" strike="noStrike" cap="none">
              <a:solidFill>
                <a:schemeClr val="dk1"/>
              </a:solidFill>
              <a:latin typeface="Candara"/>
              <a:ea typeface="Candara"/>
              <a:cs typeface="Candara"/>
              <a:sym typeface="Candara"/>
            </a:endParaRPr>
          </a:p>
          <a:p>
            <a:pPr marL="0" marR="0" lvl="0" indent="0" algn="l" rtl="0">
              <a:lnSpc>
                <a:spcPct val="70000"/>
              </a:lnSpc>
              <a:spcBef>
                <a:spcPts val="1000"/>
              </a:spcBef>
              <a:spcAft>
                <a:spcPts val="0"/>
              </a:spcAft>
              <a:buClr>
                <a:schemeClr val="dk1"/>
              </a:buClr>
              <a:buSzPts val="1100"/>
              <a:buFont typeface="Arial"/>
              <a:buNone/>
            </a:pPr>
            <a:endParaRPr sz="3600" b="1" i="0" u="none" strike="noStrike" cap="none">
              <a:solidFill>
                <a:schemeClr val="dk1"/>
              </a:solidFill>
              <a:latin typeface="Candara"/>
              <a:ea typeface="Candara"/>
              <a:cs typeface="Candara"/>
              <a:sym typeface="Candara"/>
            </a:endParaRPr>
          </a:p>
        </p:txBody>
      </p:sp>
      <p:pic>
        <p:nvPicPr>
          <p:cNvPr id="267" name="Google Shape;267;p14"/>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6"/>
          <p:cNvPicPr preferRelativeResize="0"/>
          <p:nvPr/>
        </p:nvPicPr>
        <p:blipFill rotWithShape="1">
          <a:blip r:embed="rId3">
            <a:alphaModFix/>
          </a:blip>
          <a:srcRect/>
          <a:stretch/>
        </p:blipFill>
        <p:spPr>
          <a:xfrm>
            <a:off x="2982949" y="4004000"/>
            <a:ext cx="6027138" cy="1939000"/>
          </a:xfrm>
          <a:prstGeom prst="rect">
            <a:avLst/>
          </a:prstGeom>
          <a:noFill/>
          <a:ln>
            <a:noFill/>
          </a:ln>
        </p:spPr>
      </p:pic>
      <p:sp>
        <p:nvSpPr>
          <p:cNvPr id="273" name="Google Shape;273;p16"/>
          <p:cNvSpPr txBox="1"/>
          <p:nvPr/>
        </p:nvSpPr>
        <p:spPr>
          <a:xfrm>
            <a:off x="3062514" y="333829"/>
            <a:ext cx="838925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lgerian"/>
                <a:ea typeface="Algerian"/>
                <a:cs typeface="Algerian"/>
                <a:sym typeface="Algerian"/>
              </a:rPr>
              <a:t>Thank You</a:t>
            </a:r>
            <a:endParaRPr sz="8000" b="0" i="0" u="none" strike="noStrike" cap="none">
              <a:solidFill>
                <a:schemeClr val="dk1"/>
              </a:solidFill>
              <a:latin typeface="Algerian"/>
              <a:ea typeface="Algerian"/>
              <a:cs typeface="Algerian"/>
              <a:sym typeface="Algerian"/>
            </a:endParaRPr>
          </a:p>
        </p:txBody>
      </p:sp>
      <p:sp>
        <p:nvSpPr>
          <p:cNvPr id="274" name="Google Shape;274;p16"/>
          <p:cNvSpPr txBox="1"/>
          <p:nvPr/>
        </p:nvSpPr>
        <p:spPr>
          <a:xfrm>
            <a:off x="3048000" y="2065005"/>
            <a:ext cx="609600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dk1"/>
                </a:solidFill>
                <a:latin typeface="Candara"/>
                <a:ea typeface="Candara"/>
                <a:cs typeface="Candara"/>
                <a:sym typeface="Candara"/>
                <a:hlinkClick r:id="rId4">
                  <a:extLst>
                    <a:ext uri="{A12FA001-AC4F-418D-AE19-62706E023703}">
                      <ahyp:hlinkClr xmlns:ahyp="http://schemas.microsoft.com/office/drawing/2018/hyperlinkcolor" val="tx"/>
                    </a:ext>
                  </a:extLst>
                </a:hlinkClick>
              </a:rPr>
              <a:t>Pritpal.thind@sonarinformatics.com</a:t>
            </a:r>
            <a:endParaRPr sz="2400" b="0"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ndara"/>
                <a:ea typeface="Candara"/>
                <a:cs typeface="Candara"/>
                <a:sym typeface="Candara"/>
              </a:rPr>
              <a:t>9 Goldhawk Road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ndara"/>
                <a:ea typeface="Candara"/>
                <a:cs typeface="Candara"/>
                <a:sym typeface="Candara"/>
              </a:rPr>
              <a:t>London W12 8QQ</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ndara"/>
                <a:ea typeface="Candara"/>
                <a:cs typeface="Candara"/>
                <a:sym typeface="Candara"/>
              </a:rPr>
              <a:t>0208 811 2307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ndara"/>
                <a:ea typeface="Candara"/>
                <a:cs typeface="Candara"/>
                <a:sym typeface="Candara"/>
              </a:rPr>
              <a:t>07783937021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726644" y="-12"/>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200" b="1" i="0" u="none" strike="noStrike">
                <a:solidFill>
                  <a:srgbClr val="000000"/>
                </a:solidFill>
                <a:latin typeface="Verdana"/>
                <a:ea typeface="Verdana"/>
                <a:cs typeface="Verdana"/>
                <a:sym typeface="Verdana"/>
              </a:rPr>
              <a:t>Common Ailments and Self-care</a:t>
            </a:r>
            <a:endParaRPr sz="3200" b="1">
              <a:latin typeface="Verdana"/>
              <a:ea typeface="Verdana"/>
              <a:cs typeface="Verdana"/>
              <a:sym typeface="Verdana"/>
            </a:endParaRPr>
          </a:p>
        </p:txBody>
      </p:sp>
      <p:pic>
        <p:nvPicPr>
          <p:cNvPr id="92" name="Google Shape;92;p8"/>
          <p:cNvPicPr preferRelativeResize="0"/>
          <p:nvPr/>
        </p:nvPicPr>
        <p:blipFill rotWithShape="1">
          <a:blip r:embed="rId3">
            <a:alphaModFix/>
          </a:blip>
          <a:srcRect/>
          <a:stretch/>
        </p:blipFill>
        <p:spPr>
          <a:xfrm>
            <a:off x="10526800" y="53901"/>
            <a:ext cx="1665200" cy="514650"/>
          </a:xfrm>
          <a:prstGeom prst="rect">
            <a:avLst/>
          </a:prstGeom>
          <a:noFill/>
          <a:ln>
            <a:noFill/>
          </a:ln>
        </p:spPr>
      </p:pic>
      <p:pic>
        <p:nvPicPr>
          <p:cNvPr id="93" name="Google Shape;93;p8"/>
          <p:cNvPicPr preferRelativeResize="0"/>
          <p:nvPr/>
        </p:nvPicPr>
        <p:blipFill rotWithShape="1">
          <a:blip r:embed="rId4">
            <a:alphaModFix/>
          </a:blip>
          <a:srcRect/>
          <a:stretch/>
        </p:blipFill>
        <p:spPr>
          <a:xfrm>
            <a:off x="795337" y="868913"/>
            <a:ext cx="10601325" cy="58392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d453bc1dc3_1_0"/>
          <p:cNvSpPr txBox="1">
            <a:spLocks noGrp="1"/>
          </p:cNvSpPr>
          <p:nvPr>
            <p:ph type="title"/>
          </p:nvPr>
        </p:nvSpPr>
        <p:spPr>
          <a:xfrm>
            <a:off x="838188" y="539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200" b="1">
                <a:latin typeface="Candara"/>
                <a:ea typeface="Candara"/>
                <a:cs typeface="Candara"/>
                <a:sym typeface="Candara"/>
              </a:rPr>
              <a:t>GPCPCS Patient Journey </a:t>
            </a:r>
            <a:endParaRPr sz="3200" b="1">
              <a:latin typeface="Candara"/>
              <a:ea typeface="Candara"/>
              <a:cs typeface="Candara"/>
              <a:sym typeface="Candara"/>
            </a:endParaRPr>
          </a:p>
        </p:txBody>
      </p:sp>
      <p:sp>
        <p:nvSpPr>
          <p:cNvPr id="99" name="Google Shape;99;gd453bc1dc3_1_0"/>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endParaRPr/>
          </a:p>
        </p:txBody>
      </p:sp>
      <p:sp>
        <p:nvSpPr>
          <p:cNvPr id="100" name="Google Shape;100;gd453bc1dc3_1_0"/>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sp>
        <p:nvSpPr>
          <p:cNvPr id="101" name="Google Shape;101;gd453bc1dc3_1_0"/>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endParaRPr/>
          </a:p>
        </p:txBody>
      </p:sp>
      <p:sp>
        <p:nvSpPr>
          <p:cNvPr id="102" name="Google Shape;102;gd453bc1dc3_1_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pic>
        <p:nvPicPr>
          <p:cNvPr id="103" name="Google Shape;103;gd453bc1dc3_1_0"/>
          <p:cNvPicPr preferRelativeResize="0"/>
          <p:nvPr/>
        </p:nvPicPr>
        <p:blipFill rotWithShape="1">
          <a:blip r:embed="rId3">
            <a:alphaModFix/>
          </a:blip>
          <a:srcRect/>
          <a:stretch/>
        </p:blipFill>
        <p:spPr>
          <a:xfrm>
            <a:off x="10526800" y="53901"/>
            <a:ext cx="1665200" cy="514650"/>
          </a:xfrm>
          <a:prstGeom prst="rect">
            <a:avLst/>
          </a:prstGeom>
          <a:noFill/>
          <a:ln>
            <a:noFill/>
          </a:ln>
        </p:spPr>
      </p:pic>
      <p:pic>
        <p:nvPicPr>
          <p:cNvPr id="104" name="Google Shape;104;gd453bc1dc3_1_0"/>
          <p:cNvPicPr preferRelativeResize="0"/>
          <p:nvPr/>
        </p:nvPicPr>
        <p:blipFill rotWithShape="1">
          <a:blip r:embed="rId4">
            <a:alphaModFix/>
          </a:blip>
          <a:srcRect/>
          <a:stretch/>
        </p:blipFill>
        <p:spPr>
          <a:xfrm>
            <a:off x="711450" y="1166825"/>
            <a:ext cx="10881824" cy="51380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764059" y="20677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200" b="1">
                <a:latin typeface="Candara"/>
                <a:ea typeface="Candara"/>
                <a:cs typeface="Candara"/>
                <a:sym typeface="Candara"/>
              </a:rPr>
              <a:t>What is GP CPCS?</a:t>
            </a:r>
            <a:br>
              <a:rPr lang="en-US" sz="3200" b="1">
                <a:latin typeface="Candara"/>
                <a:ea typeface="Candara"/>
                <a:cs typeface="Candara"/>
                <a:sym typeface="Candara"/>
              </a:rPr>
            </a:br>
            <a:r>
              <a:rPr lang="en-US" sz="2000" b="1">
                <a:solidFill>
                  <a:schemeClr val="dk1"/>
                </a:solidFill>
                <a:latin typeface="Candara"/>
                <a:ea typeface="Candara"/>
                <a:cs typeface="Candara"/>
                <a:sym typeface="Candara"/>
              </a:rPr>
              <a:t>General  Practice  referral pathway to the NHS Community Pharmacy Consultation Service </a:t>
            </a:r>
            <a:endParaRPr sz="2000" b="1">
              <a:latin typeface="Candara"/>
              <a:ea typeface="Candara"/>
              <a:cs typeface="Candara"/>
              <a:sym typeface="Candara"/>
            </a:endParaRPr>
          </a:p>
        </p:txBody>
      </p:sp>
      <p:sp>
        <p:nvSpPr>
          <p:cNvPr id="110" name="Google Shape;110;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90000"/>
              </a:lnSpc>
              <a:spcBef>
                <a:spcPts val="1000"/>
              </a:spcBef>
              <a:spcAft>
                <a:spcPts val="0"/>
              </a:spcAft>
              <a:buClr>
                <a:schemeClr val="dk1"/>
              </a:buClr>
              <a:buSzPts val="2400"/>
              <a:buNone/>
            </a:pPr>
            <a:r>
              <a:rPr lang="en-US"/>
              <a:t> </a:t>
            </a:r>
            <a:endParaRPr/>
          </a:p>
        </p:txBody>
      </p:sp>
      <p:sp>
        <p:nvSpPr>
          <p:cNvPr id="111" name="Google Shape;111;p29"/>
          <p:cNvSpPr txBox="1">
            <a:spLocks noGrp="1"/>
          </p:cNvSpPr>
          <p:nvPr>
            <p:ph type="body" idx="2"/>
          </p:nvPr>
        </p:nvSpPr>
        <p:spPr>
          <a:xfrm>
            <a:off x="621723" y="1681163"/>
            <a:ext cx="5297100" cy="4527611"/>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1000"/>
              </a:spcBef>
              <a:spcAft>
                <a:spcPts val="0"/>
              </a:spcAft>
              <a:buClr>
                <a:schemeClr val="dk1"/>
              </a:buClr>
              <a:buSzPts val="2000"/>
              <a:buFont typeface="Candara"/>
              <a:buChar char="•"/>
            </a:pPr>
            <a:r>
              <a:rPr lang="en-US" sz="2000" dirty="0">
                <a:latin typeface="Candara"/>
                <a:ea typeface="Candara"/>
                <a:cs typeface="Candara"/>
                <a:sym typeface="Candara"/>
              </a:rPr>
              <a:t>Safe Monitored pathway</a:t>
            </a:r>
            <a:endParaRPr dirty="0"/>
          </a:p>
          <a:p>
            <a:pPr marL="457200" lvl="0" indent="-355600" algn="l" rtl="0">
              <a:lnSpc>
                <a:spcPct val="100000"/>
              </a:lnSpc>
              <a:spcBef>
                <a:spcPts val="1000"/>
              </a:spcBef>
              <a:spcAft>
                <a:spcPts val="0"/>
              </a:spcAft>
              <a:buClr>
                <a:schemeClr val="dk1"/>
              </a:buClr>
              <a:buSzPts val="2000"/>
              <a:buFont typeface="Candara"/>
              <a:buChar char="•"/>
            </a:pPr>
            <a:r>
              <a:rPr lang="en-US" sz="2000" dirty="0">
                <a:latin typeface="Candara"/>
                <a:ea typeface="Candara"/>
                <a:cs typeface="Candara"/>
                <a:sym typeface="Candara"/>
              </a:rPr>
              <a:t>2019 via NHS 111 &amp; 111-online</a:t>
            </a:r>
            <a:endParaRPr sz="2000" dirty="0">
              <a:latin typeface="Candara"/>
              <a:ea typeface="Candara"/>
              <a:cs typeface="Candara"/>
              <a:sym typeface="Candara"/>
            </a:endParaRPr>
          </a:p>
          <a:p>
            <a:pPr marL="457200" lvl="0" indent="-355600" algn="l" rtl="0">
              <a:lnSpc>
                <a:spcPct val="100000"/>
              </a:lnSpc>
              <a:spcBef>
                <a:spcPts val="1000"/>
              </a:spcBef>
              <a:spcAft>
                <a:spcPts val="0"/>
              </a:spcAft>
              <a:buClr>
                <a:schemeClr val="dk1"/>
              </a:buClr>
              <a:buSzPts val="2000"/>
              <a:buFont typeface="Candara"/>
              <a:buChar char="•"/>
            </a:pPr>
            <a:r>
              <a:rPr lang="en-US" sz="2000" dirty="0">
                <a:latin typeface="Candara"/>
                <a:ea typeface="Candara"/>
                <a:cs typeface="Candara"/>
                <a:sym typeface="Candara"/>
              </a:rPr>
              <a:t>GP CPCS –Is now a </a:t>
            </a:r>
            <a:r>
              <a:rPr lang="en-US" sz="2000" u="sng" dirty="0">
                <a:latin typeface="Candara"/>
                <a:ea typeface="Candara"/>
                <a:cs typeface="Candara"/>
                <a:sym typeface="Candara"/>
              </a:rPr>
              <a:t>National NHS Service</a:t>
            </a:r>
            <a:r>
              <a:rPr lang="en-US" sz="2000" dirty="0">
                <a:latin typeface="Candara"/>
                <a:ea typeface="Candara"/>
                <a:cs typeface="Candara"/>
                <a:sym typeface="Candara"/>
              </a:rPr>
              <a:t>.</a:t>
            </a:r>
            <a:endParaRPr sz="2000" dirty="0">
              <a:latin typeface="Candara"/>
              <a:ea typeface="Candara"/>
              <a:cs typeface="Candara"/>
              <a:sym typeface="Candara"/>
            </a:endParaRPr>
          </a:p>
          <a:p>
            <a:pPr marL="457200" lvl="0" indent="-355600" algn="l" rtl="0">
              <a:lnSpc>
                <a:spcPct val="100000"/>
              </a:lnSpc>
              <a:spcBef>
                <a:spcPts val="1000"/>
              </a:spcBef>
              <a:spcAft>
                <a:spcPts val="0"/>
              </a:spcAft>
              <a:buClr>
                <a:schemeClr val="dk1"/>
              </a:buClr>
              <a:buSzPts val="2000"/>
              <a:buFont typeface="Candara"/>
              <a:buChar char="•"/>
            </a:pPr>
            <a:r>
              <a:rPr lang="en-US" sz="2000" dirty="0">
                <a:latin typeface="Candara"/>
                <a:ea typeface="Candara"/>
                <a:cs typeface="Candara"/>
                <a:sym typeface="Candara"/>
              </a:rPr>
              <a:t>Refer Minor illness to Pharmacy </a:t>
            </a:r>
            <a:endParaRPr dirty="0"/>
          </a:p>
          <a:p>
            <a:pPr marL="101600" lvl="0" indent="0" algn="l" rtl="0">
              <a:lnSpc>
                <a:spcPct val="100000"/>
              </a:lnSpc>
              <a:spcBef>
                <a:spcPts val="1000"/>
              </a:spcBef>
              <a:spcAft>
                <a:spcPts val="0"/>
              </a:spcAft>
              <a:buClr>
                <a:schemeClr val="dk1"/>
              </a:buClr>
              <a:buSzPts val="2000"/>
              <a:buNone/>
            </a:pPr>
            <a:r>
              <a:rPr lang="en-US" sz="2000" dirty="0">
                <a:latin typeface="Candara"/>
                <a:ea typeface="Candara"/>
                <a:cs typeface="Candara"/>
                <a:sym typeface="Candara"/>
              </a:rPr>
              <a:t>       (</a:t>
            </a:r>
            <a:r>
              <a:rPr lang="en-US" sz="1800" b="0" i="0" u="none" strike="noStrike" dirty="0">
                <a:solidFill>
                  <a:srgbClr val="000000"/>
                </a:solidFill>
                <a:latin typeface="Candara"/>
                <a:ea typeface="Candara"/>
                <a:cs typeface="Candara"/>
                <a:sym typeface="Candara"/>
              </a:rPr>
              <a:t>Common Ailments )</a:t>
            </a:r>
            <a:endParaRPr sz="2000" dirty="0">
              <a:latin typeface="Candara"/>
              <a:ea typeface="Candara"/>
              <a:cs typeface="Candara"/>
              <a:sym typeface="Candara"/>
            </a:endParaRPr>
          </a:p>
          <a:p>
            <a:pPr marL="457200" lvl="0" indent="-355600" algn="l" rtl="0">
              <a:lnSpc>
                <a:spcPct val="100000"/>
              </a:lnSpc>
              <a:spcBef>
                <a:spcPts val="1000"/>
              </a:spcBef>
              <a:spcAft>
                <a:spcPts val="0"/>
              </a:spcAft>
              <a:buClr>
                <a:schemeClr val="dk1"/>
              </a:buClr>
              <a:buSzPts val="2000"/>
              <a:buFont typeface="Candara"/>
              <a:buChar char="•"/>
            </a:pPr>
            <a:r>
              <a:rPr lang="en-US" sz="2000" dirty="0">
                <a:latin typeface="Candara"/>
                <a:ea typeface="Candara"/>
                <a:cs typeface="Candara"/>
                <a:sym typeface="Candara"/>
              </a:rPr>
              <a:t>A Structured Consultation-  record made and shared with GP</a:t>
            </a:r>
            <a:endParaRPr sz="2000" dirty="0">
              <a:latin typeface="Candara"/>
              <a:ea typeface="Candara"/>
              <a:cs typeface="Candara"/>
              <a:sym typeface="Candara"/>
            </a:endParaRPr>
          </a:p>
          <a:p>
            <a:pPr marL="457200" lvl="0" indent="-228600" algn="l" rtl="0">
              <a:lnSpc>
                <a:spcPct val="90000"/>
              </a:lnSpc>
              <a:spcBef>
                <a:spcPts val="1000"/>
              </a:spcBef>
              <a:spcAft>
                <a:spcPts val="0"/>
              </a:spcAft>
              <a:buClr>
                <a:schemeClr val="dk1"/>
              </a:buClr>
              <a:buSzPts val="1800"/>
              <a:buNone/>
            </a:pPr>
            <a:endParaRPr dirty="0"/>
          </a:p>
        </p:txBody>
      </p:sp>
      <p:sp>
        <p:nvSpPr>
          <p:cNvPr id="112" name="Google Shape;112;p29"/>
          <p:cNvSpPr txBox="1">
            <a:spLocks noGrp="1"/>
          </p:cNvSpPr>
          <p:nvPr>
            <p:ph type="body" idx="4"/>
          </p:nvPr>
        </p:nvSpPr>
        <p:spPr>
          <a:xfrm>
            <a:off x="5700757" y="1681163"/>
            <a:ext cx="6100625" cy="4527611"/>
          </a:xfrm>
          <a:prstGeom prst="rect">
            <a:avLst/>
          </a:prstGeom>
          <a:noFill/>
          <a:ln>
            <a:noFill/>
          </a:ln>
        </p:spPr>
        <p:txBody>
          <a:bodyPr spcFirstLastPara="1" wrap="square" lIns="91425" tIns="45700" rIns="91425" bIns="45700" anchor="t" anchorCtr="0">
            <a:normAutofit fontScale="77500" lnSpcReduction="20000"/>
          </a:bodyPr>
          <a:lstStyle/>
          <a:p>
            <a:pPr marL="457200" marR="0" lvl="0" indent="-324730" algn="l" rtl="0">
              <a:lnSpc>
                <a:spcPct val="100000"/>
              </a:lnSpc>
              <a:spcBef>
                <a:spcPts val="1000"/>
              </a:spcBef>
              <a:spcAft>
                <a:spcPts val="0"/>
              </a:spcAft>
              <a:buSzPct val="100000"/>
              <a:buFont typeface="Candara"/>
              <a:buChar char="•"/>
            </a:pPr>
            <a:r>
              <a:rPr lang="en-US" sz="2900" dirty="0">
                <a:latin typeface="Candara"/>
                <a:ea typeface="Candara"/>
                <a:cs typeface="Candara"/>
                <a:sym typeface="Candara"/>
              </a:rPr>
              <a:t>AIM – To resolve patient issue &amp; improve self care </a:t>
            </a:r>
            <a:endParaRPr sz="2900" dirty="0">
              <a:latin typeface="Candara"/>
              <a:ea typeface="Candara"/>
              <a:cs typeface="Candara"/>
              <a:sym typeface="Candara"/>
            </a:endParaRPr>
          </a:p>
          <a:p>
            <a:pPr marL="457200" marR="0" lvl="0" indent="-324730" algn="l" rtl="0">
              <a:lnSpc>
                <a:spcPct val="100000"/>
              </a:lnSpc>
              <a:spcBef>
                <a:spcPts val="1000"/>
              </a:spcBef>
              <a:spcAft>
                <a:spcPts val="0"/>
              </a:spcAft>
              <a:buSzPct val="100000"/>
              <a:buFont typeface="Candara"/>
              <a:buChar char="•"/>
            </a:pPr>
            <a:r>
              <a:rPr lang="en-US" sz="2900" dirty="0">
                <a:latin typeface="Candara"/>
                <a:sym typeface="Candara"/>
              </a:rPr>
              <a:t>Escalation</a:t>
            </a:r>
            <a:r>
              <a:rPr lang="en-US" sz="2900" dirty="0">
                <a:latin typeface="Candara"/>
                <a:ea typeface="Candara"/>
                <a:cs typeface="Candara"/>
                <a:sym typeface="Candara"/>
              </a:rPr>
              <a:t> If and when required   </a:t>
            </a:r>
            <a:endParaRPr sz="2900" dirty="0">
              <a:latin typeface="Candara"/>
              <a:ea typeface="Candara"/>
              <a:cs typeface="Candara"/>
              <a:sym typeface="Candara"/>
            </a:endParaRPr>
          </a:p>
          <a:p>
            <a:pPr marL="457200" marR="0" lvl="0" indent="-324730" algn="l" rtl="0">
              <a:lnSpc>
                <a:spcPct val="100000"/>
              </a:lnSpc>
              <a:spcBef>
                <a:spcPts val="1000"/>
              </a:spcBef>
              <a:spcAft>
                <a:spcPts val="0"/>
              </a:spcAft>
              <a:buSzPct val="100000"/>
              <a:buFont typeface="Candara"/>
              <a:buChar char="•"/>
            </a:pPr>
            <a:r>
              <a:rPr lang="en-US" sz="2900" dirty="0">
                <a:latin typeface="Candara"/>
                <a:ea typeface="Candara"/>
                <a:cs typeface="Candara"/>
                <a:sym typeface="Candara"/>
              </a:rPr>
              <a:t>Patient feedback – can refine  &amp; improve service</a:t>
            </a:r>
            <a:endParaRPr sz="2900" dirty="0">
              <a:latin typeface="Candara"/>
              <a:ea typeface="Candara"/>
              <a:cs typeface="Candara"/>
              <a:sym typeface="Candara"/>
            </a:endParaRPr>
          </a:p>
          <a:p>
            <a:pPr marL="457200" marR="0" lvl="0" indent="-324730" algn="l" rtl="0">
              <a:lnSpc>
                <a:spcPct val="100000"/>
              </a:lnSpc>
              <a:spcBef>
                <a:spcPts val="1000"/>
              </a:spcBef>
              <a:spcAft>
                <a:spcPts val="0"/>
              </a:spcAft>
              <a:buSzPct val="100000"/>
              <a:buFont typeface="Candara"/>
              <a:buChar char="•"/>
            </a:pPr>
            <a:r>
              <a:rPr lang="en-US" sz="2900" dirty="0">
                <a:latin typeface="Candara"/>
                <a:ea typeface="Candara"/>
                <a:cs typeface="Candara"/>
                <a:sym typeface="Candara"/>
              </a:rPr>
              <a:t>Detailed  Reports  for GPs on Sonar Platform</a:t>
            </a:r>
            <a:endParaRPr sz="2900" dirty="0">
              <a:latin typeface="Candara"/>
              <a:ea typeface="Candara"/>
              <a:cs typeface="Candara"/>
              <a:sym typeface="Candara"/>
            </a:endParaRPr>
          </a:p>
          <a:p>
            <a:pPr marL="457200" marR="0" lvl="0" indent="-324730" algn="l" rtl="0">
              <a:lnSpc>
                <a:spcPct val="100000"/>
              </a:lnSpc>
              <a:spcBef>
                <a:spcPts val="1000"/>
              </a:spcBef>
              <a:spcAft>
                <a:spcPts val="0"/>
              </a:spcAft>
              <a:buSzPct val="100000"/>
              <a:buFont typeface="Candara"/>
              <a:buChar char="•"/>
            </a:pPr>
            <a:r>
              <a:rPr lang="en-US" sz="2900" dirty="0">
                <a:latin typeface="Candara"/>
                <a:ea typeface="Candara"/>
                <a:cs typeface="Candara"/>
                <a:sym typeface="Candara"/>
              </a:rPr>
              <a:t>More GP appointment time for patients with complex needs</a:t>
            </a:r>
            <a:endParaRPr sz="2900" dirty="0">
              <a:latin typeface="Candara"/>
              <a:ea typeface="Candara"/>
              <a:cs typeface="Candara"/>
              <a:sym typeface="Candara"/>
            </a:endParaRPr>
          </a:p>
          <a:p>
            <a:pPr marL="457200" marR="0" lvl="0" indent="-324730" algn="l" rtl="0">
              <a:lnSpc>
                <a:spcPct val="100000"/>
              </a:lnSpc>
              <a:spcBef>
                <a:spcPts val="1000"/>
              </a:spcBef>
              <a:spcAft>
                <a:spcPts val="0"/>
              </a:spcAft>
              <a:buSzPct val="100000"/>
              <a:buFont typeface="Candara"/>
              <a:buChar char="•"/>
            </a:pPr>
            <a:r>
              <a:rPr lang="en-US" sz="2900" dirty="0">
                <a:latin typeface="Candara"/>
                <a:ea typeface="Candara"/>
                <a:cs typeface="Candara"/>
                <a:sym typeface="Candara"/>
              </a:rPr>
              <a:t>Integrate Pharmacy as part of your team	</a:t>
            </a:r>
            <a:endParaRPr sz="2900" dirty="0"/>
          </a:p>
          <a:p>
            <a:pPr marL="101600" marR="0" lvl="0" indent="0" algn="l" rtl="0">
              <a:lnSpc>
                <a:spcPct val="100000"/>
              </a:lnSpc>
              <a:spcBef>
                <a:spcPts val="1000"/>
              </a:spcBef>
              <a:spcAft>
                <a:spcPts val="0"/>
              </a:spcAft>
              <a:buSzPct val="66990"/>
              <a:buNone/>
            </a:pPr>
            <a:r>
              <a:rPr lang="en-US" sz="2900" dirty="0">
                <a:latin typeface="Candara"/>
                <a:ea typeface="Candara"/>
                <a:cs typeface="Candara"/>
                <a:sym typeface="Candara"/>
              </a:rPr>
              <a:t>      ( GP – Pharmacy working closer for better   outcomes)</a:t>
            </a:r>
            <a:endParaRPr sz="2900" dirty="0">
              <a:latin typeface="Candara"/>
              <a:ea typeface="Candara"/>
              <a:cs typeface="Candara"/>
              <a:sym typeface="Candara"/>
            </a:endParaRPr>
          </a:p>
          <a:p>
            <a:pPr marL="101600" marR="0" lvl="0" indent="0" algn="l" rtl="0">
              <a:lnSpc>
                <a:spcPct val="100000"/>
              </a:lnSpc>
              <a:spcBef>
                <a:spcPts val="1000"/>
              </a:spcBef>
              <a:spcAft>
                <a:spcPts val="0"/>
              </a:spcAft>
              <a:buSzPct val="111111"/>
              <a:buNone/>
            </a:pPr>
            <a:endParaRPr sz="1800" dirty="0">
              <a:latin typeface="Candara"/>
              <a:ea typeface="Candara"/>
              <a:cs typeface="Candara"/>
              <a:sym typeface="Candara"/>
            </a:endParaRPr>
          </a:p>
          <a:p>
            <a:pPr marL="0" lvl="0" indent="0" algn="l" rtl="0">
              <a:lnSpc>
                <a:spcPct val="100000"/>
              </a:lnSpc>
              <a:spcBef>
                <a:spcPts val="1000"/>
              </a:spcBef>
              <a:spcAft>
                <a:spcPts val="0"/>
              </a:spcAft>
              <a:buSzPct val="64285"/>
              <a:buNone/>
            </a:pPr>
            <a:endParaRPr dirty="0"/>
          </a:p>
          <a:p>
            <a:pPr marL="0" lvl="0" indent="0" algn="l" rtl="0">
              <a:lnSpc>
                <a:spcPct val="90000"/>
              </a:lnSpc>
              <a:spcBef>
                <a:spcPts val="1000"/>
              </a:spcBef>
              <a:spcAft>
                <a:spcPts val="0"/>
              </a:spcAft>
              <a:buSzPct val="64285"/>
              <a:buNone/>
            </a:pPr>
            <a:endParaRPr dirty="0"/>
          </a:p>
          <a:p>
            <a:pPr marL="457200" lvl="0" indent="-228600" algn="l" rtl="0">
              <a:lnSpc>
                <a:spcPct val="90000"/>
              </a:lnSpc>
              <a:spcBef>
                <a:spcPts val="1000"/>
              </a:spcBef>
              <a:spcAft>
                <a:spcPts val="0"/>
              </a:spcAft>
              <a:buClr>
                <a:schemeClr val="dk1"/>
              </a:buClr>
              <a:buSzPct val="69500"/>
              <a:buNone/>
            </a:pPr>
            <a:endParaRPr dirty="0"/>
          </a:p>
          <a:p>
            <a:pPr marL="457200" lvl="0" indent="-228600" algn="l" rtl="0">
              <a:lnSpc>
                <a:spcPct val="90000"/>
              </a:lnSpc>
              <a:spcBef>
                <a:spcPts val="1000"/>
              </a:spcBef>
              <a:spcAft>
                <a:spcPts val="0"/>
              </a:spcAft>
              <a:buClr>
                <a:schemeClr val="dk1"/>
              </a:buClr>
              <a:buSzPct val="69500"/>
              <a:buNone/>
            </a:pPr>
            <a:endParaRPr dirty="0"/>
          </a:p>
        </p:txBody>
      </p:sp>
      <p:pic>
        <p:nvPicPr>
          <p:cNvPr id="113" name="Google Shape;113;p29"/>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c9ea22be77_0_5"/>
          <p:cNvSpPr txBox="1">
            <a:spLocks noGrp="1"/>
          </p:cNvSpPr>
          <p:nvPr>
            <p:ph type="title"/>
          </p:nvPr>
        </p:nvSpPr>
        <p:spPr>
          <a:xfrm>
            <a:off x="615163" y="-13937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200" b="1">
                <a:latin typeface="Candara"/>
                <a:ea typeface="Candara"/>
                <a:cs typeface="Candara"/>
                <a:sym typeface="Candara"/>
              </a:rPr>
              <a:t>GP and Pharmacy PCN  - GPCPCS set up process</a:t>
            </a:r>
            <a:endParaRPr sz="3200" b="1">
              <a:latin typeface="Candara"/>
              <a:ea typeface="Candara"/>
              <a:cs typeface="Candara"/>
              <a:sym typeface="Candara"/>
            </a:endParaRPr>
          </a:p>
        </p:txBody>
      </p:sp>
      <p:sp>
        <p:nvSpPr>
          <p:cNvPr id="119" name="Google Shape;119;gc9ea22be77_0_5"/>
          <p:cNvSpPr txBox="1">
            <a:spLocks noGrp="1"/>
          </p:cNvSpPr>
          <p:nvPr>
            <p:ph type="body" idx="2"/>
          </p:nvPr>
        </p:nvSpPr>
        <p:spPr>
          <a:xfrm>
            <a:off x="381740" y="958028"/>
            <a:ext cx="11585359" cy="5442772"/>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SzPts val="2000"/>
              <a:buFont typeface="Candara"/>
              <a:buChar char="●"/>
            </a:pPr>
            <a:r>
              <a:rPr lang="en-US" sz="2000" b="1">
                <a:latin typeface="Candara"/>
                <a:ea typeface="Candara"/>
                <a:cs typeface="Candara"/>
                <a:sym typeface="Candara"/>
              </a:rPr>
              <a:t> </a:t>
            </a:r>
            <a:r>
              <a:rPr lang="en-US" sz="2000">
                <a:latin typeface="Candara"/>
                <a:ea typeface="Candara"/>
                <a:cs typeface="Candara"/>
                <a:sym typeface="Candara"/>
              </a:rPr>
              <a:t>PCN stakeholders  determine how to implement the referral pathway, strong relationships between Pharmacy and GP practice colleagues. </a:t>
            </a:r>
            <a:endParaRPr/>
          </a:p>
          <a:p>
            <a:pPr marL="101600" lvl="0" indent="0" algn="l" rtl="0">
              <a:lnSpc>
                <a:spcPct val="100000"/>
              </a:lnSpc>
              <a:spcBef>
                <a:spcPts val="1000"/>
              </a:spcBef>
              <a:spcAft>
                <a:spcPts val="0"/>
              </a:spcAft>
              <a:buSzPts val="2000"/>
              <a:buNone/>
            </a:pPr>
            <a:r>
              <a:rPr lang="en-US" sz="2000">
                <a:latin typeface="Candara"/>
                <a:ea typeface="Candara"/>
                <a:cs typeface="Candara"/>
                <a:sym typeface="Candara"/>
              </a:rPr>
              <a:t>       Prep work required and exchange of formal launch dates and a PCN wide approach.</a:t>
            </a:r>
            <a:endParaRPr/>
          </a:p>
          <a:p>
            <a:pPr marL="101600" lvl="0" indent="0" algn="l" rtl="0">
              <a:lnSpc>
                <a:spcPct val="100000"/>
              </a:lnSpc>
              <a:spcBef>
                <a:spcPts val="1000"/>
              </a:spcBef>
              <a:spcAft>
                <a:spcPts val="0"/>
              </a:spcAft>
              <a:buSzPts val="2000"/>
              <a:buNone/>
            </a:pPr>
            <a:endParaRPr sz="2000">
              <a:latin typeface="Candara"/>
              <a:ea typeface="Candara"/>
              <a:cs typeface="Candara"/>
              <a:sym typeface="Candara"/>
            </a:endParaRPr>
          </a:p>
          <a:p>
            <a:pPr marL="457200" lvl="0" indent="-355600" algn="l" rtl="0">
              <a:lnSpc>
                <a:spcPct val="100000"/>
              </a:lnSpc>
              <a:spcBef>
                <a:spcPts val="0"/>
              </a:spcBef>
              <a:spcAft>
                <a:spcPts val="0"/>
              </a:spcAft>
              <a:buClr>
                <a:srgbClr val="9900FF"/>
              </a:buClr>
              <a:buSzPts val="2000"/>
              <a:buFont typeface="Candara"/>
              <a:buChar char="●"/>
            </a:pPr>
            <a:r>
              <a:rPr lang="en-US" sz="2000">
                <a:solidFill>
                  <a:srgbClr val="9900FF"/>
                </a:solidFill>
                <a:latin typeface="Candara"/>
                <a:ea typeface="Candara"/>
                <a:cs typeface="Candara"/>
                <a:sym typeface="Candara"/>
              </a:rPr>
              <a:t>Clinical Governance -Community Pharmacy PCN lead , PCN clinical lead to exchange and agree a process.</a:t>
            </a:r>
            <a:endParaRPr sz="2000">
              <a:solidFill>
                <a:srgbClr val="9900FF"/>
              </a:solidFill>
              <a:latin typeface="Candara"/>
              <a:ea typeface="Candara"/>
              <a:cs typeface="Candara"/>
              <a:sym typeface="Candara"/>
            </a:endParaRPr>
          </a:p>
          <a:p>
            <a:pPr marL="457200" lvl="0" indent="0" algn="l" rtl="0">
              <a:lnSpc>
                <a:spcPct val="100000"/>
              </a:lnSpc>
              <a:spcBef>
                <a:spcPts val="0"/>
              </a:spcBef>
              <a:spcAft>
                <a:spcPts val="0"/>
              </a:spcAft>
              <a:buSzPts val="1800"/>
              <a:buNone/>
            </a:pPr>
            <a:endParaRPr sz="2000">
              <a:solidFill>
                <a:srgbClr val="9900FF"/>
              </a:solidFill>
              <a:latin typeface="Candara"/>
              <a:ea typeface="Candara"/>
              <a:cs typeface="Candara"/>
              <a:sym typeface="Candara"/>
            </a:endParaRPr>
          </a:p>
          <a:p>
            <a:pPr marL="0" lvl="0" indent="0" algn="l" rtl="0">
              <a:lnSpc>
                <a:spcPct val="100000"/>
              </a:lnSpc>
              <a:spcBef>
                <a:spcPts val="0"/>
              </a:spcBef>
              <a:spcAft>
                <a:spcPts val="0"/>
              </a:spcAft>
              <a:buSzPts val="1800"/>
              <a:buNone/>
            </a:pPr>
            <a:endParaRPr sz="2000">
              <a:solidFill>
                <a:srgbClr val="9900FF"/>
              </a:solidFill>
              <a:latin typeface="Candara"/>
              <a:ea typeface="Candara"/>
              <a:cs typeface="Candara"/>
              <a:sym typeface="Candara"/>
            </a:endParaRPr>
          </a:p>
          <a:p>
            <a:pPr marL="457200" lvl="0" indent="-368300" algn="l" rtl="0">
              <a:lnSpc>
                <a:spcPct val="100000"/>
              </a:lnSpc>
              <a:spcBef>
                <a:spcPts val="0"/>
              </a:spcBef>
              <a:spcAft>
                <a:spcPts val="0"/>
              </a:spcAft>
              <a:buClr>
                <a:srgbClr val="9900FF"/>
              </a:buClr>
              <a:buSzPts val="2200"/>
              <a:buFont typeface="Candara"/>
              <a:buChar char="●"/>
            </a:pPr>
            <a:r>
              <a:rPr lang="en-US" sz="2000" b="0" i="0" u="none" strike="noStrike">
                <a:solidFill>
                  <a:srgbClr val="9900FF"/>
                </a:solidFill>
                <a:latin typeface="Candara"/>
                <a:ea typeface="Candara"/>
                <a:cs typeface="Candara"/>
                <a:sym typeface="Candara"/>
              </a:rPr>
              <a:t>Set up Start date  </a:t>
            </a:r>
            <a:r>
              <a:rPr lang="en-US" sz="2000">
                <a:solidFill>
                  <a:srgbClr val="9900FF"/>
                </a:solidFill>
                <a:latin typeface="Candara"/>
                <a:ea typeface="Candara"/>
                <a:cs typeface="Candara"/>
                <a:sym typeface="Candara"/>
              </a:rPr>
              <a:t>1</a:t>
            </a:r>
            <a:r>
              <a:rPr lang="en-US" sz="2000" b="0" i="0" u="none" strike="noStrike">
                <a:solidFill>
                  <a:srgbClr val="9900FF"/>
                </a:solidFill>
                <a:latin typeface="Candara"/>
                <a:ea typeface="Candara"/>
                <a:cs typeface="Candara"/>
                <a:sym typeface="Candara"/>
              </a:rPr>
              <a:t>-</a:t>
            </a:r>
            <a:r>
              <a:rPr lang="en-US" sz="2000">
                <a:solidFill>
                  <a:srgbClr val="9900FF"/>
                </a:solidFill>
                <a:latin typeface="Candara"/>
                <a:ea typeface="Candara"/>
                <a:cs typeface="Candara"/>
                <a:sym typeface="Candara"/>
              </a:rPr>
              <a:t>2</a:t>
            </a:r>
            <a:r>
              <a:rPr lang="en-US" sz="2000" b="0" i="0" u="none" strike="noStrike">
                <a:solidFill>
                  <a:srgbClr val="9900FF"/>
                </a:solidFill>
                <a:latin typeface="Candara"/>
                <a:ea typeface="Candara"/>
                <a:cs typeface="Candara"/>
                <a:sym typeface="Candara"/>
              </a:rPr>
              <a:t> weeks. Training for all GP staff on conditions </a:t>
            </a:r>
            <a:r>
              <a:rPr lang="en-US" sz="2000">
                <a:solidFill>
                  <a:srgbClr val="9900FF"/>
                </a:solidFill>
                <a:latin typeface="Candara"/>
                <a:ea typeface="Candara"/>
                <a:cs typeface="Candara"/>
                <a:sym typeface="Candara"/>
              </a:rPr>
              <a:t> /</a:t>
            </a:r>
            <a:r>
              <a:rPr lang="en-US" sz="2000" b="0" i="0" u="none" strike="noStrike">
                <a:solidFill>
                  <a:srgbClr val="9900FF"/>
                </a:solidFill>
                <a:latin typeface="Candara"/>
                <a:ea typeface="Candara"/>
                <a:cs typeface="Candara"/>
                <a:sym typeface="Candara"/>
              </a:rPr>
              <a:t> use of Sonar platform.</a:t>
            </a:r>
            <a:endParaRPr sz="2000" b="0" i="0" u="none" strike="noStrike">
              <a:solidFill>
                <a:srgbClr val="9900FF"/>
              </a:solidFill>
              <a:latin typeface="Candara"/>
              <a:ea typeface="Candara"/>
              <a:cs typeface="Candara"/>
              <a:sym typeface="Candara"/>
            </a:endParaRPr>
          </a:p>
          <a:p>
            <a:pPr marL="0" lvl="0" indent="0" algn="l" rtl="0">
              <a:lnSpc>
                <a:spcPct val="100000"/>
              </a:lnSpc>
              <a:spcBef>
                <a:spcPts val="0"/>
              </a:spcBef>
              <a:spcAft>
                <a:spcPts val="0"/>
              </a:spcAft>
              <a:buSzPts val="1800"/>
              <a:buNone/>
            </a:pPr>
            <a:endParaRPr sz="2000">
              <a:solidFill>
                <a:srgbClr val="9900FF"/>
              </a:solidFill>
              <a:latin typeface="Candara"/>
              <a:ea typeface="Candara"/>
              <a:cs typeface="Candara"/>
              <a:sym typeface="Candara"/>
            </a:endParaRPr>
          </a:p>
          <a:p>
            <a:pPr marL="0" lvl="0" indent="0" algn="l" rtl="0">
              <a:lnSpc>
                <a:spcPct val="100000"/>
              </a:lnSpc>
              <a:spcBef>
                <a:spcPts val="0"/>
              </a:spcBef>
              <a:spcAft>
                <a:spcPts val="0"/>
              </a:spcAft>
              <a:buSzPts val="1800"/>
              <a:buNone/>
            </a:pPr>
            <a:endParaRPr sz="2000">
              <a:solidFill>
                <a:srgbClr val="9900FF"/>
              </a:solidFill>
              <a:latin typeface="Candara"/>
              <a:ea typeface="Candara"/>
              <a:cs typeface="Candara"/>
              <a:sym typeface="Candara"/>
            </a:endParaRPr>
          </a:p>
          <a:p>
            <a:pPr marL="457200" lvl="0" indent="-355600" algn="l" rtl="0">
              <a:lnSpc>
                <a:spcPct val="100000"/>
              </a:lnSpc>
              <a:spcBef>
                <a:spcPts val="0"/>
              </a:spcBef>
              <a:spcAft>
                <a:spcPts val="0"/>
              </a:spcAft>
              <a:buClr>
                <a:srgbClr val="9900FF"/>
              </a:buClr>
              <a:buSzPts val="2000"/>
              <a:buFont typeface="Candara"/>
              <a:buChar char="●"/>
            </a:pPr>
            <a:r>
              <a:rPr lang="en-US" sz="2000">
                <a:solidFill>
                  <a:srgbClr val="9900FF"/>
                </a:solidFill>
                <a:latin typeface="Candara"/>
                <a:ea typeface="Candara"/>
                <a:cs typeface="Candara"/>
                <a:sym typeface="Candara"/>
              </a:rPr>
              <a:t>Check list </a:t>
            </a:r>
            <a:endParaRPr sz="2000">
              <a:solidFill>
                <a:srgbClr val="9900FF"/>
              </a:solidFill>
              <a:latin typeface="Candara"/>
              <a:ea typeface="Candara"/>
              <a:cs typeface="Candara"/>
              <a:sym typeface="Candara"/>
            </a:endParaRPr>
          </a:p>
          <a:p>
            <a:pPr marL="0" lvl="0" indent="0" algn="l" rtl="0">
              <a:lnSpc>
                <a:spcPct val="100000"/>
              </a:lnSpc>
              <a:spcBef>
                <a:spcPts val="0"/>
              </a:spcBef>
              <a:spcAft>
                <a:spcPts val="0"/>
              </a:spcAft>
              <a:buSzPts val="1800"/>
              <a:buNone/>
            </a:pPr>
            <a:endParaRPr sz="2000">
              <a:solidFill>
                <a:srgbClr val="9900FF"/>
              </a:solidFill>
              <a:latin typeface="Candara"/>
              <a:ea typeface="Candara"/>
              <a:cs typeface="Candara"/>
              <a:sym typeface="Candara"/>
            </a:endParaRPr>
          </a:p>
          <a:p>
            <a:pPr marL="0" lvl="0" indent="0" algn="l" rtl="0">
              <a:lnSpc>
                <a:spcPct val="100000"/>
              </a:lnSpc>
              <a:spcBef>
                <a:spcPts val="1000"/>
              </a:spcBef>
              <a:spcAft>
                <a:spcPts val="0"/>
              </a:spcAft>
              <a:buSzPts val="605"/>
              <a:buNone/>
            </a:pPr>
            <a:endParaRPr sz="2000">
              <a:latin typeface="Candara"/>
              <a:ea typeface="Candara"/>
              <a:cs typeface="Candara"/>
              <a:sym typeface="Candara"/>
            </a:endParaRPr>
          </a:p>
        </p:txBody>
      </p:sp>
      <p:pic>
        <p:nvPicPr>
          <p:cNvPr id="120" name="Google Shape;120;gc9ea22be77_0_5"/>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d445fb172c_0_0"/>
          <p:cNvSpPr txBox="1">
            <a:spLocks noGrp="1"/>
          </p:cNvSpPr>
          <p:nvPr>
            <p:ph type="title"/>
          </p:nvPr>
        </p:nvSpPr>
        <p:spPr>
          <a:xfrm>
            <a:off x="838188" y="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200" b="1">
                <a:latin typeface="Candara"/>
                <a:ea typeface="Candara"/>
                <a:cs typeface="Candara"/>
                <a:sym typeface="Candara"/>
              </a:rPr>
              <a:t>Checklist to start process </a:t>
            </a:r>
            <a:endParaRPr sz="3200" b="1">
              <a:latin typeface="Candara"/>
              <a:ea typeface="Candara"/>
              <a:cs typeface="Candara"/>
              <a:sym typeface="Candara"/>
            </a:endParaRPr>
          </a:p>
        </p:txBody>
      </p:sp>
      <p:sp>
        <p:nvSpPr>
          <p:cNvPr id="126" name="Google Shape;126;gd445fb172c_0_0"/>
          <p:cNvSpPr txBox="1">
            <a:spLocks noGrp="1"/>
          </p:cNvSpPr>
          <p:nvPr>
            <p:ph type="body" idx="4"/>
          </p:nvPr>
        </p:nvSpPr>
        <p:spPr>
          <a:xfrm>
            <a:off x="1329040" y="1011928"/>
            <a:ext cx="9333042" cy="37440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1260"/>
              <a:buFont typeface="Arial"/>
              <a:buNone/>
            </a:pPr>
            <a:r>
              <a:rPr lang="en-US" sz="1800" b="1" dirty="0">
                <a:latin typeface="Candara"/>
                <a:ea typeface="Candara"/>
                <a:cs typeface="Candara"/>
                <a:sym typeface="Candara"/>
              </a:rPr>
              <a:t>Referral method operational: </a:t>
            </a:r>
            <a:r>
              <a:rPr lang="en-US" sz="1800" dirty="0">
                <a:latin typeface="Candara"/>
                <a:ea typeface="Candara"/>
                <a:cs typeface="Candara"/>
                <a:sym typeface="Candara"/>
              </a:rPr>
              <a:t>reception staff have the appropriate training and feel competent to make referrals.</a:t>
            </a:r>
          </a:p>
          <a:p>
            <a:pPr marL="0" lvl="0" indent="0" algn="l" rtl="0">
              <a:lnSpc>
                <a:spcPct val="70000"/>
              </a:lnSpc>
              <a:spcBef>
                <a:spcPts val="1000"/>
              </a:spcBef>
              <a:spcAft>
                <a:spcPts val="0"/>
              </a:spcAft>
              <a:buClr>
                <a:schemeClr val="dk1"/>
              </a:buClr>
              <a:buSzPts val="1260"/>
              <a:buFont typeface="Arial"/>
              <a:buNone/>
            </a:pPr>
            <a:endParaRPr sz="1800" dirty="0">
              <a:latin typeface="Candara"/>
              <a:ea typeface="Candara"/>
              <a:cs typeface="Candara"/>
              <a:sym typeface="Candara"/>
            </a:endParaRPr>
          </a:p>
          <a:p>
            <a:pPr marL="0" lvl="0" indent="0" algn="l" rtl="0">
              <a:lnSpc>
                <a:spcPct val="70000"/>
              </a:lnSpc>
              <a:spcBef>
                <a:spcPts val="1000"/>
              </a:spcBef>
              <a:spcAft>
                <a:spcPts val="0"/>
              </a:spcAft>
              <a:buClr>
                <a:schemeClr val="dk1"/>
              </a:buClr>
              <a:buSzPts val="1260"/>
              <a:buFont typeface="Arial"/>
              <a:buNone/>
            </a:pPr>
            <a:r>
              <a:rPr lang="en-US" sz="1800" b="1" dirty="0">
                <a:latin typeface="Candara"/>
                <a:ea typeface="Candara"/>
                <a:cs typeface="Candara"/>
                <a:sym typeface="Candara"/>
              </a:rPr>
              <a:t>Process for monitoring arrangements</a:t>
            </a:r>
            <a:r>
              <a:rPr lang="en-US" sz="1800" dirty="0">
                <a:latin typeface="Candara"/>
                <a:ea typeface="Candara"/>
                <a:cs typeface="Candara"/>
                <a:sym typeface="Candara"/>
              </a:rPr>
              <a:t> for referrals and gathering staff/patient feedback including handling of any incidents.</a:t>
            </a:r>
          </a:p>
          <a:p>
            <a:pPr marL="0" lvl="0" indent="0" algn="l" rtl="0">
              <a:lnSpc>
                <a:spcPct val="70000"/>
              </a:lnSpc>
              <a:spcBef>
                <a:spcPts val="1000"/>
              </a:spcBef>
              <a:spcAft>
                <a:spcPts val="0"/>
              </a:spcAft>
              <a:buClr>
                <a:schemeClr val="dk1"/>
              </a:buClr>
              <a:buSzPts val="1260"/>
              <a:buFont typeface="Arial"/>
              <a:buNone/>
            </a:pPr>
            <a:endParaRPr sz="1800" dirty="0">
              <a:latin typeface="Candara"/>
              <a:ea typeface="Candara"/>
              <a:cs typeface="Candara"/>
              <a:sym typeface="Candara"/>
            </a:endParaRPr>
          </a:p>
          <a:p>
            <a:pPr marL="0" lvl="0" indent="0" algn="l" rtl="0">
              <a:lnSpc>
                <a:spcPct val="70000"/>
              </a:lnSpc>
              <a:spcBef>
                <a:spcPts val="1000"/>
              </a:spcBef>
              <a:spcAft>
                <a:spcPts val="0"/>
              </a:spcAft>
              <a:buClr>
                <a:schemeClr val="dk1"/>
              </a:buClr>
              <a:buSzPts val="1260"/>
              <a:buFont typeface="Arial"/>
              <a:buNone/>
            </a:pPr>
            <a:r>
              <a:rPr lang="en-US" sz="1800" b="1" dirty="0">
                <a:latin typeface="Candara"/>
                <a:ea typeface="Candara"/>
                <a:cs typeface="Candara"/>
                <a:sym typeface="Candara"/>
              </a:rPr>
              <a:t>Patient communication made available </a:t>
            </a:r>
            <a:r>
              <a:rPr lang="en-US" sz="1800" dirty="0">
                <a:latin typeface="Candara"/>
                <a:ea typeface="Candara"/>
                <a:cs typeface="Candara"/>
                <a:sym typeface="Candara"/>
              </a:rPr>
              <a:t>advising about referral pathway (practice digital screens, answer phone, website, social media etc.</a:t>
            </a:r>
          </a:p>
          <a:p>
            <a:pPr marL="0" lvl="0" indent="0" algn="l" rtl="0">
              <a:lnSpc>
                <a:spcPct val="70000"/>
              </a:lnSpc>
              <a:spcBef>
                <a:spcPts val="1000"/>
              </a:spcBef>
              <a:spcAft>
                <a:spcPts val="0"/>
              </a:spcAft>
              <a:buClr>
                <a:schemeClr val="dk1"/>
              </a:buClr>
              <a:buSzPts val="1260"/>
              <a:buFont typeface="Arial"/>
              <a:buNone/>
            </a:pPr>
            <a:endParaRPr sz="1800" dirty="0">
              <a:latin typeface="Candara"/>
              <a:ea typeface="Candara"/>
              <a:cs typeface="Candara"/>
              <a:sym typeface="Candara"/>
            </a:endParaRPr>
          </a:p>
          <a:p>
            <a:pPr marL="0" lvl="0" indent="0" algn="l" rtl="0">
              <a:lnSpc>
                <a:spcPct val="70000"/>
              </a:lnSpc>
              <a:spcBef>
                <a:spcPts val="1000"/>
              </a:spcBef>
              <a:spcAft>
                <a:spcPts val="0"/>
              </a:spcAft>
              <a:buClr>
                <a:schemeClr val="dk1"/>
              </a:buClr>
              <a:buSzPts val="1260"/>
              <a:buFont typeface="Arial"/>
              <a:buNone/>
            </a:pPr>
            <a:r>
              <a:rPr lang="en-US" sz="1800" b="1" dirty="0">
                <a:latin typeface="Candara"/>
                <a:ea typeface="Candara"/>
                <a:cs typeface="Candara"/>
                <a:sym typeface="Candara"/>
              </a:rPr>
              <a:t>Post-event message (PEM) process (from pharmacy to practice)</a:t>
            </a:r>
            <a:r>
              <a:rPr lang="en-US" sz="1800" dirty="0">
                <a:latin typeface="Candara"/>
                <a:ea typeface="Candara"/>
                <a:cs typeface="Candara"/>
                <a:sym typeface="Candara"/>
              </a:rPr>
              <a:t>. Practice staff aware of process to manage PEMs received from community pharmacy.</a:t>
            </a:r>
          </a:p>
          <a:p>
            <a:pPr marL="0" lvl="0" indent="0" algn="l" rtl="0">
              <a:lnSpc>
                <a:spcPct val="70000"/>
              </a:lnSpc>
              <a:spcBef>
                <a:spcPts val="1000"/>
              </a:spcBef>
              <a:spcAft>
                <a:spcPts val="0"/>
              </a:spcAft>
              <a:buClr>
                <a:schemeClr val="dk1"/>
              </a:buClr>
              <a:buSzPts val="1260"/>
              <a:buFont typeface="Arial"/>
              <a:buNone/>
            </a:pPr>
            <a:endParaRPr sz="1800" dirty="0">
              <a:latin typeface="Candara"/>
              <a:ea typeface="Candara"/>
              <a:cs typeface="Candara"/>
              <a:sym typeface="Candara"/>
            </a:endParaRPr>
          </a:p>
          <a:p>
            <a:pPr marL="0" lvl="0" indent="0" algn="l" rtl="0">
              <a:lnSpc>
                <a:spcPct val="70000"/>
              </a:lnSpc>
              <a:spcBef>
                <a:spcPts val="1000"/>
              </a:spcBef>
              <a:spcAft>
                <a:spcPts val="0"/>
              </a:spcAft>
              <a:buClr>
                <a:schemeClr val="dk1"/>
              </a:buClr>
              <a:buSzPts val="1260"/>
              <a:buFont typeface="Arial"/>
              <a:buNone/>
            </a:pPr>
            <a:r>
              <a:rPr lang="en-US" sz="1800" b="1" dirty="0">
                <a:latin typeface="Candara"/>
                <a:ea typeface="Candara"/>
                <a:cs typeface="Candara"/>
                <a:sym typeface="Candara"/>
              </a:rPr>
              <a:t>Contact details shared with agreed process for notifying the practice of “ Urgent Referral Back to GP” +Any changes to Service </a:t>
            </a:r>
            <a:r>
              <a:rPr lang="en-US" sz="1800" dirty="0">
                <a:latin typeface="Candara"/>
                <a:ea typeface="Candara"/>
                <a:cs typeface="Candara"/>
                <a:sym typeface="Candara"/>
              </a:rPr>
              <a:t>.Healthcare professional telephones, and email addresses, shared with both the practice and pharmacy- GP Bypass Phone Number.</a:t>
            </a:r>
          </a:p>
          <a:p>
            <a:pPr marL="0" lvl="0" indent="0" algn="l" rtl="0">
              <a:lnSpc>
                <a:spcPct val="70000"/>
              </a:lnSpc>
              <a:spcBef>
                <a:spcPts val="1000"/>
              </a:spcBef>
              <a:spcAft>
                <a:spcPts val="0"/>
              </a:spcAft>
              <a:buClr>
                <a:schemeClr val="dk1"/>
              </a:buClr>
              <a:buSzPts val="1260"/>
              <a:buFont typeface="Arial"/>
              <a:buNone/>
            </a:pPr>
            <a:endParaRPr sz="1800" dirty="0">
              <a:latin typeface="Candara"/>
              <a:ea typeface="Candara"/>
              <a:cs typeface="Candara"/>
              <a:sym typeface="Candara"/>
            </a:endParaRPr>
          </a:p>
          <a:p>
            <a:pPr marL="0" lvl="0" indent="0" algn="l" rtl="0">
              <a:lnSpc>
                <a:spcPct val="70000"/>
              </a:lnSpc>
              <a:spcBef>
                <a:spcPts val="1000"/>
              </a:spcBef>
              <a:spcAft>
                <a:spcPts val="0"/>
              </a:spcAft>
              <a:buClr>
                <a:schemeClr val="dk1"/>
              </a:buClr>
              <a:buSzPts val="1260"/>
              <a:buFont typeface="Arial"/>
              <a:buNone/>
            </a:pPr>
            <a:r>
              <a:rPr lang="en-US" sz="1800" b="1" dirty="0">
                <a:latin typeface="Candara"/>
                <a:ea typeface="Candara"/>
                <a:cs typeface="Candara"/>
                <a:sym typeface="Candara"/>
              </a:rPr>
              <a:t>Agree a ‘go-live’ date when the practice will be ready to make referrals</a:t>
            </a:r>
            <a:r>
              <a:rPr lang="en-US" sz="1800" dirty="0">
                <a:latin typeface="Candara"/>
                <a:ea typeface="Candara"/>
                <a:cs typeface="Candara"/>
                <a:sym typeface="Candara"/>
              </a:rPr>
              <a:t> and communicate this to regional implementation lead(s).Sonar to offer training to all GP staff - Access to Sonar and Introduction to Conditions for GPCPCS Referral .</a:t>
            </a: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p:txBody>
      </p:sp>
      <p:pic>
        <p:nvPicPr>
          <p:cNvPr id="127" name="Google Shape;127;gd445fb172c_0_0"/>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p:nvPr/>
        </p:nvSpPr>
        <p:spPr>
          <a:xfrm>
            <a:off x="852640" y="1070915"/>
            <a:ext cx="10040700" cy="4627800"/>
          </a:xfrm>
          <a:prstGeom prst="rect">
            <a:avLst/>
          </a:prstGeom>
          <a:noFill/>
          <a:ln>
            <a:noFill/>
          </a:ln>
        </p:spPr>
        <p:txBody>
          <a:bodyPr spcFirstLastPara="1" wrap="square" lIns="91425" tIns="45700" rIns="91425" bIns="45700" anchor="t" anchorCtr="0">
            <a:spAutoFit/>
          </a:bodyPr>
          <a:lstStyle/>
          <a:p>
            <a:pPr marL="10160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ndara"/>
                <a:ea typeface="Candara"/>
                <a:cs typeface="Candara"/>
                <a:sym typeface="Candara"/>
              </a:rPr>
              <a:t>Terms and wording - Important - words can be interpreted differently!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       “We are referring you for a personal consultation to a NHS service”</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“I am sending you for a same day appointment with an NHS community pharmacist for a personal consultation”</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“Once the pharmacist has received the referral, they will contact you by phone in a timely manner”</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2000"/>
              <a:buFont typeface="Arial"/>
              <a:buNone/>
            </a:pPr>
            <a:r>
              <a:rPr lang="en-US" sz="2000" b="0" i="0" u="none" strike="noStrike" cap="none">
                <a:solidFill>
                  <a:srgbClr val="000000"/>
                </a:solidFill>
                <a:latin typeface="Candara"/>
                <a:ea typeface="Candara"/>
                <a:cs typeface="Candara"/>
                <a:sym typeface="Candara"/>
              </a:rPr>
              <a:t>This is </a:t>
            </a:r>
            <a:r>
              <a:rPr lang="en-US" sz="2000" b="0" i="0" u="sng" strike="noStrike" cap="none">
                <a:solidFill>
                  <a:srgbClr val="000000"/>
                </a:solidFill>
                <a:latin typeface="Candara"/>
                <a:ea typeface="Candara"/>
                <a:cs typeface="Candara"/>
                <a:sym typeface="Candara"/>
              </a:rPr>
              <a:t>NOT</a:t>
            </a:r>
            <a:r>
              <a:rPr lang="en-US" sz="2000" b="0" i="0" u="none" strike="noStrike" cap="none">
                <a:solidFill>
                  <a:srgbClr val="000000"/>
                </a:solidFill>
                <a:latin typeface="Candara"/>
                <a:ea typeface="Candara"/>
                <a:cs typeface="Candara"/>
                <a:sym typeface="Candara"/>
              </a:rPr>
              <a:t> a Sign posting service - Formal Electronic referral (similar to a X -ray , Blood tests etc. Patient will be seen, and a record made which can be shared back to the GP if required)</a:t>
            </a:r>
            <a:endParaRPr sz="2000" b="0" i="0" u="none" strike="noStrike" cap="none">
              <a:solidFill>
                <a:srgbClr val="000000"/>
              </a:solidFill>
              <a:latin typeface="Candara"/>
              <a:ea typeface="Candara"/>
              <a:cs typeface="Candara"/>
              <a:sym typeface="Candara"/>
            </a:endParaRPr>
          </a:p>
          <a:p>
            <a:pPr marL="457200" marR="0" lvl="0" indent="0" algn="l" rtl="0">
              <a:lnSpc>
                <a:spcPct val="100000"/>
              </a:lnSpc>
              <a:spcBef>
                <a:spcPts val="100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a:p>
            <a:pPr marL="0" marR="0" lvl="0" indent="0" algn="l" rtl="0">
              <a:lnSpc>
                <a:spcPct val="115000"/>
              </a:lnSpc>
              <a:spcBef>
                <a:spcPts val="1200"/>
              </a:spcBef>
              <a:spcAft>
                <a:spcPts val="0"/>
              </a:spcAft>
              <a:buClr>
                <a:schemeClr val="dk1"/>
              </a:buClr>
              <a:buSzPts val="1100"/>
              <a:buFont typeface="Arial"/>
              <a:buNone/>
            </a:pPr>
            <a:r>
              <a:rPr lang="en-US" sz="1400" b="1" i="0" u="none" strike="noStrike" cap="none">
                <a:solidFill>
                  <a:schemeClr val="dk1"/>
                </a:solidFill>
                <a:latin typeface="Arial"/>
                <a:ea typeface="Arial"/>
                <a:cs typeface="Arial"/>
                <a:sym typeface="Arial"/>
              </a:rPr>
              <a:t>       </a:t>
            </a:r>
            <a:r>
              <a:rPr lang="en-US" sz="2000" b="1" i="0" u="none" strike="noStrike" cap="none">
                <a:solidFill>
                  <a:schemeClr val="dk1"/>
                </a:solidFill>
                <a:latin typeface="Candara"/>
                <a:ea typeface="Candara"/>
                <a:cs typeface="Candara"/>
                <a:sym typeface="Candara"/>
              </a:rPr>
              <a:t> Suggested script for reception teams/care navigators to use on initial phone calls with patients (</a:t>
            </a:r>
            <a:r>
              <a:rPr lang="en-US" sz="2000" b="0" i="0" u="none" strike="noStrike" cap="none">
                <a:solidFill>
                  <a:srgbClr val="000000"/>
                </a:solidFill>
                <a:latin typeface="Candara"/>
                <a:ea typeface="Candara"/>
                <a:cs typeface="Candara"/>
                <a:sym typeface="Candara"/>
              </a:rPr>
              <a:t>word Doc - in system )</a:t>
            </a:r>
            <a:endParaRPr sz="2000" b="0" i="0" u="none" strike="noStrike" cap="none">
              <a:solidFill>
                <a:srgbClr val="000000"/>
              </a:solidFill>
              <a:latin typeface="Candara"/>
              <a:ea typeface="Candara"/>
              <a:cs typeface="Candara"/>
              <a:sym typeface="Candara"/>
            </a:endParaRPr>
          </a:p>
        </p:txBody>
      </p:sp>
      <p:sp>
        <p:nvSpPr>
          <p:cNvPr id="133" name="Google Shape;133;p15"/>
          <p:cNvSpPr txBox="1">
            <a:spLocks noGrp="1"/>
          </p:cNvSpPr>
          <p:nvPr>
            <p:ph type="title"/>
          </p:nvPr>
        </p:nvSpPr>
        <p:spPr>
          <a:xfrm>
            <a:off x="615163" y="-13937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200" b="1">
                <a:latin typeface="Candara"/>
                <a:ea typeface="Candara"/>
                <a:cs typeface="Candara"/>
                <a:sym typeface="Candara"/>
              </a:rPr>
              <a:t>Words Matter </a:t>
            </a:r>
            <a:endParaRPr sz="3200" b="1">
              <a:latin typeface="Candara"/>
              <a:ea typeface="Candara"/>
              <a:cs typeface="Candara"/>
              <a:sym typeface="Candara"/>
            </a:endParaRPr>
          </a:p>
        </p:txBody>
      </p:sp>
      <p:pic>
        <p:nvPicPr>
          <p:cNvPr id="134" name="Google Shape;134;p15"/>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p:nvPr/>
        </p:nvSpPr>
        <p:spPr>
          <a:xfrm>
            <a:off x="875375" y="413675"/>
            <a:ext cx="10743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ndara"/>
                <a:ea typeface="Candara"/>
                <a:cs typeface="Candara"/>
                <a:sym typeface="Candara"/>
              </a:rPr>
              <a:t>GP CPCS – Medical Conditions allowed for referral </a:t>
            </a:r>
            <a:endParaRPr sz="3600" b="1" i="0" u="none" strike="noStrike" cap="none">
              <a:solidFill>
                <a:schemeClr val="dk1"/>
              </a:solidFill>
              <a:latin typeface="Candara"/>
              <a:ea typeface="Candara"/>
              <a:cs typeface="Candara"/>
              <a:sym typeface="Candara"/>
            </a:endParaRPr>
          </a:p>
        </p:txBody>
      </p:sp>
      <p:sp>
        <p:nvSpPr>
          <p:cNvPr id="140" name="Google Shape;140;p4"/>
          <p:cNvSpPr txBox="1"/>
          <p:nvPr/>
        </p:nvSpPr>
        <p:spPr>
          <a:xfrm>
            <a:off x="4419601" y="1060178"/>
            <a:ext cx="3352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50+ Medical Conditions</a:t>
            </a:r>
            <a:endParaRPr sz="2400" b="1" i="0" u="none" strike="noStrike" cap="none">
              <a:solidFill>
                <a:schemeClr val="dk1"/>
              </a:solidFill>
              <a:latin typeface="Calibri"/>
              <a:ea typeface="Calibri"/>
              <a:cs typeface="Calibri"/>
              <a:sym typeface="Calibri"/>
            </a:endParaRPr>
          </a:p>
        </p:txBody>
      </p:sp>
      <p:sp>
        <p:nvSpPr>
          <p:cNvPr id="141" name="Google Shape;141;p4"/>
          <p:cNvSpPr txBox="1"/>
          <p:nvPr/>
        </p:nvSpPr>
        <p:spPr>
          <a:xfrm>
            <a:off x="706345" y="1926275"/>
            <a:ext cx="2361300" cy="400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Acne, Spots and Pimples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Arm, Pain or Swelling</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Blisters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Cough</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Earache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Eye, Sticky or Watery</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Failed Contraception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Headache</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Itch</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Lower Back Pain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Nasal Congestion</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Scabies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Sleep Difficulties</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Tiredness (Fatigue)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Wound Problems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txBox="1"/>
          <p:nvPr/>
        </p:nvSpPr>
        <p:spPr>
          <a:xfrm>
            <a:off x="3830510" y="1926280"/>
            <a:ext cx="38805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Allergic Reaction</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Athlete's Foot</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Cold or Flu</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Diarrhea</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Eye, Painful</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Eye, Visual Loss or Disturbance</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Hair loss</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Hearing Problems or Blocked Ear</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Knee or Lower Leg Pain or Swelling</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Lower Limb Pain or Swelling</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Pain and/or Frequency Passing Urine</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Shoulder Pain</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Sore Throat and Hoarse Voice</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Toe Pain or Swelling</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Wrist, Hand or Finger Pain or Swelling</a:t>
            </a:r>
            <a:endParaRPr sz="1600" b="0" i="0" u="none" strike="noStrike" cap="none">
              <a:solidFill>
                <a:schemeClr val="dk1"/>
              </a:solidFill>
              <a:latin typeface="Candara"/>
              <a:ea typeface="Candara"/>
              <a:cs typeface="Candara"/>
              <a:sym typeface="Candara"/>
            </a:endParaRPr>
          </a:p>
        </p:txBody>
      </p:sp>
      <p:sp>
        <p:nvSpPr>
          <p:cNvPr id="143" name="Google Shape;143;p4"/>
          <p:cNvSpPr txBox="1"/>
          <p:nvPr/>
        </p:nvSpPr>
        <p:spPr>
          <a:xfrm>
            <a:off x="7889624" y="1941725"/>
            <a:ext cx="3564000" cy="375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Ankle or Foot Pain or Swelling</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Bites or Stings , Insect or spider</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Constipation</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Ear Discharge or Ear Wax</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Eye, Red or Irritable</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Eyelid Problems</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Head Lice</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Hip, Thigh or Buttock Pain or Swelling</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Limb, cold or color change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Mouth Ulcers</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Rectal Pain, Swelling, Lump or Itch</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Skin, Rash</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Tattoos, Birthmarks or Moles</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Vomiting</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4"/>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a:off x="533400" y="28634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ndara"/>
              <a:buNone/>
            </a:pPr>
            <a:r>
              <a:rPr lang="en-US" sz="3600" b="1">
                <a:latin typeface="Candara"/>
                <a:ea typeface="Candara"/>
                <a:cs typeface="Candara"/>
                <a:sym typeface="Candara"/>
              </a:rPr>
              <a:t>GP CPCS - Overview</a:t>
            </a:r>
            <a:endParaRPr sz="3600" b="1">
              <a:latin typeface="Candara"/>
              <a:ea typeface="Candara"/>
              <a:cs typeface="Candara"/>
              <a:sym typeface="Candara"/>
            </a:endParaRPr>
          </a:p>
          <a:p>
            <a:pPr marL="0" lvl="0" indent="0" algn="ctr" rtl="0">
              <a:lnSpc>
                <a:spcPct val="90000"/>
              </a:lnSpc>
              <a:spcBef>
                <a:spcPts val="0"/>
              </a:spcBef>
              <a:spcAft>
                <a:spcPts val="0"/>
              </a:spcAft>
              <a:buClr>
                <a:schemeClr val="dk1"/>
              </a:buClr>
              <a:buSzPts val="3600"/>
              <a:buFont typeface="Candara"/>
              <a:buNone/>
            </a:pPr>
            <a:r>
              <a:rPr lang="en-US" sz="1800" b="1">
                <a:latin typeface="Candara"/>
                <a:ea typeface="Candara"/>
                <a:cs typeface="Candara"/>
                <a:sym typeface="Candara"/>
              </a:rPr>
              <a:t>Community Pharmacy Consultation service </a:t>
            </a:r>
            <a:endParaRPr sz="1800" b="1">
              <a:latin typeface="Candara"/>
              <a:ea typeface="Candara"/>
              <a:cs typeface="Candara"/>
              <a:sym typeface="Candara"/>
            </a:endParaRPr>
          </a:p>
        </p:txBody>
      </p:sp>
      <p:sp>
        <p:nvSpPr>
          <p:cNvPr id="168" name="Google Shape;168;p5"/>
          <p:cNvSpPr/>
          <p:nvPr/>
        </p:nvSpPr>
        <p:spPr>
          <a:xfrm>
            <a:off x="234328" y="2400237"/>
            <a:ext cx="2452120" cy="1787686"/>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5"/>
          <p:cNvSpPr/>
          <p:nvPr/>
        </p:nvSpPr>
        <p:spPr>
          <a:xfrm>
            <a:off x="3757900" y="2400225"/>
            <a:ext cx="2692500" cy="1754286"/>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5"/>
          <p:cNvSpPr/>
          <p:nvPr/>
        </p:nvSpPr>
        <p:spPr>
          <a:xfrm>
            <a:off x="7763500" y="2296525"/>
            <a:ext cx="3797100" cy="1660200"/>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5"/>
          <p:cNvSpPr/>
          <p:nvPr/>
        </p:nvSpPr>
        <p:spPr>
          <a:xfrm>
            <a:off x="7819805" y="5103415"/>
            <a:ext cx="3608399" cy="1100438"/>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5"/>
          <p:cNvSpPr/>
          <p:nvPr/>
        </p:nvSpPr>
        <p:spPr>
          <a:xfrm>
            <a:off x="2778059" y="2937669"/>
            <a:ext cx="932661" cy="537029"/>
          </a:xfrm>
          <a:prstGeom prst="rightArrow">
            <a:avLst>
              <a:gd name="adj1" fmla="val 50000"/>
              <a:gd name="adj2" fmla="val 50000"/>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
          <p:cNvSpPr/>
          <p:nvPr/>
        </p:nvSpPr>
        <p:spPr>
          <a:xfrm>
            <a:off x="6634978" y="2937669"/>
            <a:ext cx="927099" cy="537029"/>
          </a:xfrm>
          <a:prstGeom prst="rightArrow">
            <a:avLst>
              <a:gd name="adj1" fmla="val 50000"/>
              <a:gd name="adj2" fmla="val 50000"/>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5"/>
          <p:cNvSpPr/>
          <p:nvPr/>
        </p:nvSpPr>
        <p:spPr>
          <a:xfrm>
            <a:off x="9352346" y="4032249"/>
            <a:ext cx="543300" cy="684300"/>
          </a:xfrm>
          <a:prstGeom prst="downArrow">
            <a:avLst>
              <a:gd name="adj1" fmla="val 50000"/>
              <a:gd name="adj2" fmla="val 5000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5"/>
          <p:cNvSpPr txBox="1"/>
          <p:nvPr/>
        </p:nvSpPr>
        <p:spPr>
          <a:xfrm>
            <a:off x="280856" y="2584674"/>
            <a:ext cx="254373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Training materials online Charts &amp; webinars Medical conditions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IT system training</a:t>
            </a:r>
            <a:endParaRPr sz="1800" b="0" i="0" u="none" strike="noStrike" cap="none">
              <a:solidFill>
                <a:schemeClr val="dk1"/>
              </a:solidFill>
              <a:latin typeface="Calibri"/>
              <a:ea typeface="Calibri"/>
              <a:cs typeface="Calibri"/>
              <a:sym typeface="Calibri"/>
            </a:endParaRPr>
          </a:p>
        </p:txBody>
      </p:sp>
      <p:sp>
        <p:nvSpPr>
          <p:cNvPr id="176" name="Google Shape;176;p5"/>
          <p:cNvSpPr txBox="1"/>
          <p:nvPr/>
        </p:nvSpPr>
        <p:spPr>
          <a:xfrm>
            <a:off x="465257" y="1821417"/>
            <a:ext cx="2221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GP Staff Training  </a:t>
            </a:r>
            <a:endParaRPr sz="1800" b="1" i="0" u="none" strike="noStrike" cap="none">
              <a:solidFill>
                <a:schemeClr val="dk1"/>
              </a:solidFill>
              <a:latin typeface="Calibri"/>
              <a:ea typeface="Calibri"/>
              <a:cs typeface="Calibri"/>
              <a:sym typeface="Calibri"/>
            </a:endParaRPr>
          </a:p>
        </p:txBody>
      </p:sp>
      <p:sp>
        <p:nvSpPr>
          <p:cNvPr id="177" name="Google Shape;177;p5"/>
          <p:cNvSpPr txBox="1"/>
          <p:nvPr/>
        </p:nvSpPr>
        <p:spPr>
          <a:xfrm>
            <a:off x="3874862" y="1821417"/>
            <a:ext cx="2221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GP Panel</a:t>
            </a:r>
            <a:endParaRPr sz="1800" b="1" i="0" u="none" strike="noStrike" cap="none">
              <a:solidFill>
                <a:schemeClr val="dk1"/>
              </a:solidFill>
              <a:latin typeface="Calibri"/>
              <a:ea typeface="Calibri"/>
              <a:cs typeface="Calibri"/>
              <a:sym typeface="Calibri"/>
            </a:endParaRPr>
          </a:p>
        </p:txBody>
      </p:sp>
      <p:sp>
        <p:nvSpPr>
          <p:cNvPr id="178" name="Google Shape;178;p5"/>
          <p:cNvSpPr txBox="1"/>
          <p:nvPr/>
        </p:nvSpPr>
        <p:spPr>
          <a:xfrm>
            <a:off x="3761393" y="2599953"/>
            <a:ext cx="2692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GP </a:t>
            </a:r>
            <a:r>
              <a:rPr lang="en-US" sz="1800">
                <a:solidFill>
                  <a:schemeClr val="dk1"/>
                </a:solidFill>
                <a:latin typeface="Calibri"/>
                <a:ea typeface="Calibri"/>
                <a:cs typeface="Calibri"/>
                <a:sym typeface="Calibri"/>
              </a:rPr>
              <a:t>Team </a:t>
            </a:r>
            <a:r>
              <a:rPr lang="en-US" sz="1800" b="0" i="0" u="none" strike="noStrike" cap="none">
                <a:solidFill>
                  <a:schemeClr val="dk1"/>
                </a:solidFill>
                <a:latin typeface="Calibri"/>
                <a:ea typeface="Calibri"/>
                <a:cs typeface="Calibri"/>
                <a:sym typeface="Calibri"/>
              </a:rPr>
              <a:t>sends a referral to the pharmacy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Listed</a:t>
            </a:r>
            <a:r>
              <a:rPr lang="en-US" sz="1800" b="0" i="0" u="none" strike="noStrike" cap="none">
                <a:solidFill>
                  <a:schemeClr val="dk1"/>
                </a:solidFill>
                <a:latin typeface="Calibri"/>
                <a:ea typeface="Calibri"/>
                <a:cs typeface="Calibri"/>
                <a:sym typeface="Calibri"/>
              </a:rPr>
              <a:t> Common Ailments</a:t>
            </a:r>
            <a:endParaRPr sz="1800" b="0" i="0" u="none" strike="noStrike" cap="none">
              <a:solidFill>
                <a:schemeClr val="dk1"/>
              </a:solidFill>
              <a:latin typeface="Calibri"/>
              <a:ea typeface="Calibri"/>
              <a:cs typeface="Calibri"/>
              <a:sym typeface="Calibri"/>
            </a:endParaRPr>
          </a:p>
        </p:txBody>
      </p:sp>
      <p:sp>
        <p:nvSpPr>
          <p:cNvPr id="179" name="Google Shape;179;p5"/>
          <p:cNvSpPr txBox="1"/>
          <p:nvPr/>
        </p:nvSpPr>
        <p:spPr>
          <a:xfrm>
            <a:off x="8380067" y="1760073"/>
            <a:ext cx="2221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Pharmacy Panel </a:t>
            </a:r>
            <a:endParaRPr sz="1800" b="1" i="0" u="none" strike="noStrike" cap="none">
              <a:solidFill>
                <a:schemeClr val="dk1"/>
              </a:solidFill>
              <a:latin typeface="Calibri"/>
              <a:ea typeface="Calibri"/>
              <a:cs typeface="Calibri"/>
              <a:sym typeface="Calibri"/>
            </a:endParaRPr>
          </a:p>
        </p:txBody>
      </p:sp>
      <p:sp>
        <p:nvSpPr>
          <p:cNvPr id="180" name="Google Shape;180;p5"/>
          <p:cNvSpPr txBox="1"/>
          <p:nvPr/>
        </p:nvSpPr>
        <p:spPr>
          <a:xfrm>
            <a:off x="7945191" y="2350662"/>
            <a:ext cx="36084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C</a:t>
            </a:r>
            <a:r>
              <a:rPr lang="en-US" sz="1800" b="0" i="0" u="none" strike="noStrike" cap="none">
                <a:solidFill>
                  <a:schemeClr val="dk1"/>
                </a:solidFill>
                <a:latin typeface="Calibri"/>
                <a:ea typeface="Calibri"/>
                <a:cs typeface="Calibri"/>
                <a:sym typeface="Calibri"/>
              </a:rPr>
              <a:t>omplete  structured  consultation.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Where appropriate</a:t>
            </a:r>
            <a:r>
              <a:rPr lang="en-US" sz="1800" b="0" i="0" u="none" strike="noStrike" cap="none">
                <a:solidFill>
                  <a:schemeClr val="dk1"/>
                </a:solidFill>
                <a:latin typeface="Calibri"/>
                <a:ea typeface="Calibri"/>
                <a:cs typeface="Calibri"/>
                <a:sym typeface="Calibri"/>
              </a:rPr>
              <a:t>Patient notification will be sent to the GP via ITK or @nhs.net email </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p:txBody>
      </p:sp>
      <p:sp>
        <p:nvSpPr>
          <p:cNvPr id="181" name="Google Shape;181;p5"/>
          <p:cNvSpPr txBox="1"/>
          <p:nvPr/>
        </p:nvSpPr>
        <p:spPr>
          <a:xfrm>
            <a:off x="7547200" y="4697902"/>
            <a:ext cx="4311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Patient Feedback Via text or emails</a:t>
            </a:r>
            <a:endParaRPr sz="1800" b="1" i="0" u="none" strike="noStrike" cap="none">
              <a:solidFill>
                <a:schemeClr val="dk1"/>
              </a:solidFill>
              <a:latin typeface="Calibri"/>
              <a:ea typeface="Calibri"/>
              <a:cs typeface="Calibri"/>
              <a:sym typeface="Calibri"/>
            </a:endParaRPr>
          </a:p>
        </p:txBody>
      </p:sp>
      <p:sp>
        <p:nvSpPr>
          <p:cNvPr id="182" name="Google Shape;182;p5"/>
          <p:cNvSpPr txBox="1"/>
          <p:nvPr/>
        </p:nvSpPr>
        <p:spPr>
          <a:xfrm>
            <a:off x="7878692" y="5191995"/>
            <a:ext cx="34905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Feedback form will be sent to the patient once the GP CPCS consultation has been completed</a:t>
            </a:r>
            <a:endParaRPr sz="1800" b="0" i="0" u="none" strike="noStrike" cap="none">
              <a:solidFill>
                <a:schemeClr val="dk1"/>
              </a:solidFill>
              <a:latin typeface="Calibri"/>
              <a:ea typeface="Calibri"/>
              <a:cs typeface="Calibri"/>
              <a:sym typeface="Calibri"/>
            </a:endParaRPr>
          </a:p>
        </p:txBody>
      </p:sp>
      <p:pic>
        <p:nvPicPr>
          <p:cNvPr id="183" name="Google Shape;183;p5"/>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1208</Words>
  <Application>Microsoft Office PowerPoint</Application>
  <PresentationFormat>Widescreen</PresentationFormat>
  <Paragraphs>177</Paragraphs>
  <Slides>19</Slides>
  <Notes>19</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Verdana</vt:lpstr>
      <vt:lpstr>Algerian</vt:lpstr>
      <vt:lpstr>Calibri</vt:lpstr>
      <vt:lpstr>Candara</vt:lpstr>
      <vt:lpstr>Arial</vt:lpstr>
      <vt:lpstr>Office Theme</vt:lpstr>
      <vt:lpstr>GP CPCS  General  Practice  referral pathway to the NHS  Community Pharmacy Consultation Service   PCN INTRODUCTION</vt:lpstr>
      <vt:lpstr>Common Ailments and Self-care</vt:lpstr>
      <vt:lpstr>GPCPCS Patient Journey </vt:lpstr>
      <vt:lpstr>What is GP CPCS? General  Practice  referral pathway to the NHS Community Pharmacy Consultation Service </vt:lpstr>
      <vt:lpstr>GP and Pharmacy PCN  - GPCPCS set up process</vt:lpstr>
      <vt:lpstr>Checklist to start process </vt:lpstr>
      <vt:lpstr>Words Matter </vt:lpstr>
      <vt:lpstr>PowerPoint Presentation</vt:lpstr>
      <vt:lpstr>GP CPCS - Overview Community Pharmacy Consultation service </vt:lpstr>
      <vt:lpstr>GP CPCS – Training   </vt:lpstr>
      <vt:lpstr>GP CPCS – Conditions to Refer Pharmacy</vt:lpstr>
      <vt:lpstr>Login to go to GP CPCS – Home Page</vt:lpstr>
      <vt:lpstr>PowerPoint Presentation</vt:lpstr>
      <vt:lpstr>PowerPoint Presentation</vt:lpstr>
      <vt:lpstr>GP CPCS – Select Medical Conditions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 CPCS  General  Practice  referral pathway to the NHS  Community Pharmacy Consultation Service   PCN INTRODUCTION Version 4.2.3</dc:title>
  <dc:creator>Sowmeya velusamy</dc:creator>
  <cp:lastModifiedBy>sonar</cp:lastModifiedBy>
  <cp:revision>4</cp:revision>
  <dcterms:modified xsi:type="dcterms:W3CDTF">2021-05-05T13:40:36Z</dcterms:modified>
</cp:coreProperties>
</file>